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16509"/>
            <a:ext cx="924179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6127" y="158572"/>
            <a:ext cx="10562056" cy="100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618" y="1332991"/>
            <a:ext cx="10722762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24310" y="6131534"/>
            <a:ext cx="293877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shitaya28/SpaceX-Applied-Data-Science-Capstone/blob/main/Data-Wrangling-of-SpaceX-Dataset.ipynb" TargetMode="External"/><Relationship Id="rId3" Type="http://schemas.openxmlformats.org/officeDocument/2006/relationships/image" Target="../media/image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shitaya28/EDA-of-SpaceX-Dataset-with-Visualization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shitaya28/EDA-of-SpaceX-Dataset-using-SQL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Steshitaya28/SpaceX-Interactive-Visual-Analytics-with-Folium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Steshitaya28/SpaceX-Interactive-Dashboard-using-Plotly-Dash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s://github.com/Steshitaya28/SpaceX-Applied-Data-Science-Capstone/blob/main/SpaceX-Machine-Learning-Prediction.ipynb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2.jpg"/><Relationship Id="rId4" Type="http://schemas.openxmlformats.org/officeDocument/2006/relationships/image" Target="../media/image5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Relationship Id="rId4" Type="http://schemas.openxmlformats.org/officeDocument/2006/relationships/image" Target="../media/image7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1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shitaya28/SpaceX-Applied-Data-Science-Capstone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hyperlink" Target="https://github.com/Steshitaya28/SpaceX-Data-Collection-using-API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github.com/Steshitaya28/SpaceX-Applied-Data-Science-Capstone/blob/main/SpaceX-Data-Collection-using-WebScraping.ipynb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67536" y="4587062"/>
            <a:ext cx="12617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7E6E6"/>
                </a:solidFill>
                <a:latin typeface="Carlito"/>
                <a:cs typeface="Carlito"/>
              </a:rPr>
              <a:t>Steshi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E7E6E6"/>
                </a:solidFill>
                <a:latin typeface="Carlito"/>
                <a:cs typeface="Carlito"/>
              </a:rPr>
              <a:t>18</a:t>
            </a:r>
            <a:r>
              <a:rPr dirty="0" sz="1800" spc="-15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E7E6E6"/>
                </a:solidFill>
                <a:latin typeface="Carlito"/>
                <a:cs typeface="Carlito"/>
              </a:rPr>
              <a:t>April</a:t>
            </a:r>
            <a:r>
              <a:rPr dirty="0" sz="1800" spc="-5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E7E6E6"/>
                </a:solidFill>
                <a:latin typeface="Carlito"/>
                <a:cs typeface="Carlito"/>
              </a:rPr>
              <a:t>2024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70322" y="6272784"/>
            <a:ext cx="6454140" cy="17145"/>
          </a:xfrm>
          <a:custGeom>
            <a:avLst/>
            <a:gdLst/>
            <a:ahLst/>
            <a:cxnLst/>
            <a:rect l="l" t="t" r="r" b="b"/>
            <a:pathLst>
              <a:path w="6454140" h="17145">
                <a:moveTo>
                  <a:pt x="6454140" y="0"/>
                </a:moveTo>
                <a:lnTo>
                  <a:pt x="0" y="0"/>
                </a:lnTo>
                <a:lnTo>
                  <a:pt x="0" y="16763"/>
                </a:lnTo>
                <a:lnTo>
                  <a:pt x="6454140" y="16763"/>
                </a:lnTo>
                <a:lnTo>
                  <a:pt x="6454140" y="0"/>
                </a:lnTo>
                <a:close/>
              </a:path>
            </a:pathLst>
          </a:custGeom>
          <a:solidFill>
            <a:srgbClr val="056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832858" y="1356105"/>
            <a:ext cx="7254240" cy="495300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38100" marR="550545">
              <a:lnSpc>
                <a:spcPts val="2270"/>
              </a:lnSpc>
              <a:spcBef>
                <a:spcPts val="380"/>
              </a:spcBef>
            </a:pPr>
            <a:r>
              <a:rPr dirty="0" sz="2100">
                <a:latin typeface="Carlito"/>
                <a:cs typeface="Carlito"/>
              </a:rPr>
              <a:t>During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data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wrangling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phase,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performed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following tasks:</a:t>
            </a:r>
            <a:endParaRPr sz="2100">
              <a:latin typeface="Carlito"/>
              <a:cs typeface="Carlito"/>
            </a:endParaRPr>
          </a:p>
          <a:p>
            <a:pPr marL="266065" indent="-227965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66065" algn="l"/>
              </a:tabLst>
            </a:pPr>
            <a:r>
              <a:rPr dirty="0" sz="2100" spc="-10">
                <a:latin typeface="Carlito"/>
                <a:cs typeface="Carlito"/>
              </a:rPr>
              <a:t>Checked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dataset</a:t>
            </a:r>
            <a:r>
              <a:rPr dirty="0" sz="2100" spc="-8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null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values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to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ensure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data</a:t>
            </a:r>
            <a:r>
              <a:rPr dirty="0" sz="2100" spc="-9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integrity.</a:t>
            </a:r>
            <a:endParaRPr sz="2100">
              <a:latin typeface="Carlito"/>
              <a:cs typeface="Carlito"/>
            </a:endParaRPr>
          </a:p>
          <a:p>
            <a:pPr marL="266065" indent="-2279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66065" algn="l"/>
              </a:tabLst>
            </a:pPr>
            <a:r>
              <a:rPr dirty="0" sz="2100" spc="-20">
                <a:latin typeface="Carlito"/>
                <a:cs typeface="Carlito"/>
              </a:rPr>
              <a:t>Verified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correct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data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types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all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features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dataset.</a:t>
            </a:r>
            <a:endParaRPr sz="2100">
              <a:latin typeface="Carlito"/>
              <a:cs typeface="Carlito"/>
            </a:endParaRPr>
          </a:p>
          <a:p>
            <a:pPr marL="266700" marR="30480" indent="-228600">
              <a:lnSpc>
                <a:spcPts val="2270"/>
              </a:lnSpc>
              <a:spcBef>
                <a:spcPts val="1045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100" spc="-10">
                <a:latin typeface="Carlito"/>
                <a:cs typeface="Carlito"/>
              </a:rPr>
              <a:t>Calculated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frequency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launches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on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each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to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understand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distribution.</a:t>
            </a:r>
            <a:endParaRPr sz="2100">
              <a:latin typeface="Carlito"/>
              <a:cs typeface="Carlito"/>
            </a:endParaRPr>
          </a:p>
          <a:p>
            <a:pPr marL="266700" marR="747395" indent="-228600">
              <a:lnSpc>
                <a:spcPts val="2270"/>
              </a:lnSpc>
              <a:spcBef>
                <a:spcPts val="99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100" spc="-10">
                <a:latin typeface="Carlito"/>
                <a:cs typeface="Carlito"/>
              </a:rPr>
              <a:t>Determined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occurrences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orbits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to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gain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insights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into </a:t>
            </a:r>
            <a:r>
              <a:rPr dirty="0" sz="2100">
                <a:latin typeface="Carlito"/>
                <a:cs typeface="Carlito"/>
              </a:rPr>
              <a:t>mission</a:t>
            </a:r>
            <a:r>
              <a:rPr dirty="0" sz="2100" spc="-9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destinations.</a:t>
            </a:r>
            <a:endParaRPr sz="2100">
              <a:latin typeface="Carlito"/>
              <a:cs typeface="Carlito"/>
            </a:endParaRPr>
          </a:p>
          <a:p>
            <a:pPr marL="266700" marR="201930" indent="-228600">
              <a:lnSpc>
                <a:spcPts val="2270"/>
              </a:lnSpc>
              <a:spcBef>
                <a:spcPts val="994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100" spc="-10">
                <a:latin typeface="Carlito"/>
                <a:cs typeface="Carlito"/>
              </a:rPr>
              <a:t>Converted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various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landing</a:t>
            </a:r>
            <a:r>
              <a:rPr dirty="0" sz="2100" spc="-8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outcomes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into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binary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values, </a:t>
            </a:r>
            <a:r>
              <a:rPr dirty="0" sz="2100">
                <a:latin typeface="Carlito"/>
                <a:cs typeface="Carlito"/>
              </a:rPr>
              <a:t>assigning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0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unsuccessful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landings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1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successful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ones, </a:t>
            </a:r>
            <a:r>
              <a:rPr dirty="0" sz="2100">
                <a:latin typeface="Carlito"/>
                <a:cs typeface="Carlito"/>
              </a:rPr>
              <a:t>thereby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creating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classification</a:t>
            </a:r>
            <a:r>
              <a:rPr dirty="0" sz="2100" spc="-2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variable.</a:t>
            </a:r>
            <a:endParaRPr sz="2100">
              <a:latin typeface="Carlito"/>
              <a:cs typeface="Carlito"/>
            </a:endParaRPr>
          </a:p>
          <a:p>
            <a:pPr marL="38100">
              <a:lnSpc>
                <a:spcPct val="100000"/>
              </a:lnSpc>
              <a:spcBef>
                <a:spcPts val="720"/>
              </a:spcBef>
            </a:pPr>
            <a:r>
              <a:rPr dirty="0" sz="2100">
                <a:latin typeface="Carlito"/>
                <a:cs typeface="Carlito"/>
              </a:rPr>
              <a:t>GitHub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URL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related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notebook:</a:t>
            </a:r>
            <a:endParaRPr sz="2100">
              <a:latin typeface="Carlito"/>
              <a:cs typeface="Carlito"/>
            </a:endParaRPr>
          </a:p>
          <a:p>
            <a:pPr marL="38100" marR="634365">
              <a:lnSpc>
                <a:spcPts val="2160"/>
              </a:lnSpc>
              <a:spcBef>
                <a:spcPts val="1030"/>
              </a:spcBef>
            </a:pP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https://github.com/Steshitaya28/SpaceX-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Applied-</a:t>
            </a: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Science-</a:t>
            </a:r>
            <a:r>
              <a:rPr dirty="0" u="none" sz="2000" spc="-1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2000" spc="-1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Capstone/blob/main/Data-</a:t>
            </a:r>
            <a:r>
              <a:rPr dirty="0" u="none" sz="2000" spc="-2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Wrangling-</a:t>
            </a:r>
            <a:r>
              <a:rPr dirty="0" u="none" sz="2000" spc="-1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of-</a:t>
            </a:r>
            <a:r>
              <a:rPr dirty="0" u="none" sz="2000" spc="-2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SpaceX-</a:t>
            </a:r>
            <a:r>
              <a:rPr dirty="0" u="none" sz="2000" spc="45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D</a:t>
            </a:r>
            <a:r>
              <a:rPr dirty="0" u="none" sz="2000" spc="25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at</a:t>
            </a:r>
            <a:r>
              <a:rPr dirty="0" u="none" sz="2000" spc="55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as</a:t>
            </a:r>
            <a:r>
              <a:rPr dirty="0" u="none" sz="2000" spc="3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e</a:t>
            </a:r>
            <a:r>
              <a:rPr dirty="0" u="none" sz="2000" spc="5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t.i</a:t>
            </a:r>
            <a:r>
              <a:rPr dirty="0" u="none" sz="2000" spc="4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p</a:t>
            </a:r>
            <a:r>
              <a:rPr dirty="0" u="none" sz="2000" spc="5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y</a:t>
            </a:r>
            <a:r>
              <a:rPr dirty="0" u="none" sz="2000" spc="-165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n</a:t>
            </a:r>
            <a:r>
              <a:rPr dirty="0" u="none" baseline="-13888" sz="2400" spc="-810">
                <a:solidFill>
                  <a:srgbClr val="1C7CDB"/>
                </a:solidFill>
                <a:latin typeface="Carlito"/>
                <a:cs typeface="Carlito"/>
              </a:rPr>
              <a:t>1</a:t>
            </a:r>
            <a:r>
              <a:rPr dirty="0" u="none" sz="2000" spc="-42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b</a:t>
            </a:r>
            <a:r>
              <a:rPr dirty="0" u="none" baseline="-13888" sz="2400" spc="67">
                <a:solidFill>
                  <a:srgbClr val="1C7CDB"/>
                </a:solidFill>
                <a:latin typeface="Carlito"/>
                <a:cs typeface="Carlito"/>
              </a:rPr>
              <a:t>0</a:t>
            </a:r>
            <a:endParaRPr baseline="-13888"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29546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10"/>
              <a:t>Wrangling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463" y="1807464"/>
            <a:ext cx="4026408" cy="35478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dirty="0" spc="-110"/>
              <a:t> </a:t>
            </a:r>
            <a:r>
              <a:rPr dirty="0"/>
              <a:t>with</a:t>
            </a:r>
            <a:r>
              <a:rPr dirty="0" spc="-100"/>
              <a:t> </a:t>
            </a:r>
            <a:r>
              <a:rPr dirty="0"/>
              <a:t>Data</a:t>
            </a:r>
            <a:r>
              <a:rPr dirty="0" spc="-114"/>
              <a:t> </a:t>
            </a:r>
            <a:r>
              <a:rPr dirty="0" spc="-10"/>
              <a:t>Visualization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48969" y="1188822"/>
            <a:ext cx="10405110" cy="4788535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During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our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analysis,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enhanced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visualizations,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undertook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following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tasks:</a:t>
            </a:r>
            <a:endParaRPr sz="2000">
              <a:latin typeface="Carlito"/>
              <a:cs typeface="Carlito"/>
            </a:endParaRPr>
          </a:p>
          <a:p>
            <a:pPr marL="698500" marR="21272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spc="-10" b="1">
                <a:latin typeface="Carlito"/>
                <a:cs typeface="Carlito"/>
              </a:rPr>
              <a:t>Scatter</a:t>
            </a:r>
            <a:r>
              <a:rPr dirty="0" sz="2000" spc="-50" b="1">
                <a:latin typeface="Carlito"/>
                <a:cs typeface="Carlito"/>
              </a:rPr>
              <a:t> </a:t>
            </a:r>
            <a:r>
              <a:rPr dirty="0" sz="2000" b="1">
                <a:latin typeface="Carlito"/>
                <a:cs typeface="Carlito"/>
              </a:rPr>
              <a:t>Plot</a:t>
            </a:r>
            <a:r>
              <a:rPr dirty="0" sz="2000">
                <a:latin typeface="Carlito"/>
                <a:cs typeface="Carlito"/>
              </a:rPr>
              <a:t>s: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Examined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relationships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between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flight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20">
                <a:latin typeface="Carlito"/>
                <a:cs typeface="Carlito"/>
              </a:rPr>
              <a:t>number,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payload,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launch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site,</a:t>
            </a:r>
            <a:r>
              <a:rPr dirty="0" sz="2000" spc="-3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and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orbit </a:t>
            </a:r>
            <a:r>
              <a:rPr dirty="0" sz="2000">
                <a:latin typeface="Carlito"/>
                <a:cs typeface="Carlito"/>
              </a:rPr>
              <a:t>using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scatter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plots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to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assess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their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impact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on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success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rate.</a:t>
            </a:r>
            <a:endParaRPr sz="2000">
              <a:latin typeface="Carlito"/>
              <a:cs typeface="Carlito"/>
            </a:endParaRPr>
          </a:p>
          <a:p>
            <a:pPr marL="6978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000" b="1">
                <a:latin typeface="Carlito"/>
                <a:cs typeface="Carlito"/>
              </a:rPr>
              <a:t>Bar</a:t>
            </a:r>
            <a:r>
              <a:rPr dirty="0" sz="2000" spc="-55" b="1">
                <a:latin typeface="Carlito"/>
                <a:cs typeface="Carlito"/>
              </a:rPr>
              <a:t> </a:t>
            </a:r>
            <a:r>
              <a:rPr dirty="0" sz="2000" b="1">
                <a:latin typeface="Carlito"/>
                <a:cs typeface="Carlito"/>
              </a:rPr>
              <a:t>Chart:</a:t>
            </a:r>
            <a:r>
              <a:rPr dirty="0" sz="2000" spc="-55" b="1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Created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bar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chart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to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compare</a:t>
            </a:r>
            <a:r>
              <a:rPr dirty="0" sz="2000" spc="-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success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rates</a:t>
            </a:r>
            <a:r>
              <a:rPr dirty="0" sz="2000" spc="-3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for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each</a:t>
            </a:r>
            <a:r>
              <a:rPr dirty="0" sz="2000" spc="-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orbit,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aiming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to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uncover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dirty="0" sz="2000" spc="-10">
                <a:latin typeface="Carlito"/>
                <a:cs typeface="Carlito"/>
              </a:rPr>
              <a:t>associations.</a:t>
            </a:r>
            <a:endParaRPr sz="2000">
              <a:latin typeface="Carlito"/>
              <a:cs typeface="Carlito"/>
            </a:endParaRPr>
          </a:p>
          <a:p>
            <a:pPr marL="6985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b="1">
                <a:latin typeface="Carlito"/>
                <a:cs typeface="Carlito"/>
              </a:rPr>
              <a:t>Line</a:t>
            </a:r>
            <a:r>
              <a:rPr dirty="0" sz="2000" spc="-60" b="1">
                <a:latin typeface="Carlito"/>
                <a:cs typeface="Carlito"/>
              </a:rPr>
              <a:t> </a:t>
            </a:r>
            <a:r>
              <a:rPr dirty="0" sz="2000" b="1">
                <a:latin typeface="Carlito"/>
                <a:cs typeface="Carlito"/>
              </a:rPr>
              <a:t>Chart:</a:t>
            </a:r>
            <a:r>
              <a:rPr dirty="0" sz="2000" spc="-60" b="1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Plotted</a:t>
            </a:r>
            <a:r>
              <a:rPr dirty="0" sz="2000" spc="-3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line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chart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showing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success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rates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over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years,</a:t>
            </a:r>
            <a:r>
              <a:rPr dirty="0" sz="2000" spc="-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offering</a:t>
            </a:r>
            <a:r>
              <a:rPr dirty="0" sz="2000" spc="-5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insight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into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their evolution.</a:t>
            </a:r>
            <a:endParaRPr sz="2000">
              <a:latin typeface="Carlito"/>
              <a:cs typeface="Carlito"/>
            </a:endParaRPr>
          </a:p>
          <a:p>
            <a:pPr marL="6978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2000" spc="-10" b="1">
                <a:latin typeface="Carlito"/>
                <a:cs typeface="Carlito"/>
              </a:rPr>
              <a:t>One-</a:t>
            </a:r>
            <a:r>
              <a:rPr dirty="0" sz="2000" b="1">
                <a:latin typeface="Carlito"/>
                <a:cs typeface="Carlito"/>
              </a:rPr>
              <a:t>Hot</a:t>
            </a:r>
            <a:r>
              <a:rPr dirty="0" sz="2000" spc="-50" b="1">
                <a:latin typeface="Carlito"/>
                <a:cs typeface="Carlito"/>
              </a:rPr>
              <a:t> </a:t>
            </a:r>
            <a:r>
              <a:rPr dirty="0" sz="2000" b="1">
                <a:latin typeface="Carlito"/>
                <a:cs typeface="Carlito"/>
              </a:rPr>
              <a:t>Encoding:</a:t>
            </a:r>
            <a:r>
              <a:rPr dirty="0" sz="2000" spc="-35" b="1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Implemented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one-</a:t>
            </a:r>
            <a:r>
              <a:rPr dirty="0" sz="2000">
                <a:latin typeface="Carlito"/>
                <a:cs typeface="Carlito"/>
              </a:rPr>
              <a:t>hot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encoding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on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features, converting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categorical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dirty="0" sz="2000" spc="-10">
                <a:latin typeface="Carlito"/>
                <a:cs typeface="Carlito"/>
              </a:rPr>
              <a:t>variables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into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numerical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20">
                <a:latin typeface="Carlito"/>
                <a:cs typeface="Carlito"/>
              </a:rPr>
              <a:t>representations</a:t>
            </a:r>
            <a:r>
              <a:rPr dirty="0" sz="2000" spc="-3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for</a:t>
            </a:r>
            <a:r>
              <a:rPr dirty="0" sz="2000" spc="-6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analysis.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650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rlito"/>
                <a:cs typeface="Carlito"/>
              </a:rPr>
              <a:t>GitHub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URL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related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notebook: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https://github.com/Steshitaya28/EDA-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of-</a:t>
            </a: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SpaceX-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Dataset-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with-Visualization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 marR="50419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75"/>
              <a:t> </a:t>
            </a:r>
            <a:r>
              <a:rPr dirty="0"/>
              <a:t>SpaceX</a:t>
            </a:r>
            <a:r>
              <a:rPr dirty="0" spc="-60"/>
              <a:t> </a:t>
            </a:r>
            <a:r>
              <a:rPr dirty="0"/>
              <a:t>dataset</a:t>
            </a:r>
            <a:r>
              <a:rPr dirty="0" spc="-25"/>
              <a:t> </a:t>
            </a:r>
            <a:r>
              <a:rPr dirty="0"/>
              <a:t>was</a:t>
            </a:r>
            <a:r>
              <a:rPr dirty="0" spc="-45"/>
              <a:t> </a:t>
            </a:r>
            <a:r>
              <a:rPr dirty="0"/>
              <a:t>imported</a:t>
            </a:r>
            <a:r>
              <a:rPr dirty="0" spc="-50"/>
              <a:t> </a:t>
            </a:r>
            <a:r>
              <a:rPr dirty="0"/>
              <a:t>into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40"/>
              <a:t> </a:t>
            </a:r>
            <a:r>
              <a:rPr dirty="0" spc="-10"/>
              <a:t>PostgreSQL</a:t>
            </a:r>
            <a:r>
              <a:rPr dirty="0" spc="-50"/>
              <a:t> </a:t>
            </a:r>
            <a:r>
              <a:rPr dirty="0"/>
              <a:t>database</a:t>
            </a:r>
            <a:r>
              <a:rPr dirty="0" spc="-35"/>
              <a:t> </a:t>
            </a:r>
            <a:r>
              <a:rPr dirty="0"/>
              <a:t>directly</a:t>
            </a:r>
            <a:r>
              <a:rPr dirty="0" spc="-45"/>
              <a:t> </a:t>
            </a:r>
            <a:r>
              <a:rPr dirty="0"/>
              <a:t>within</a:t>
            </a:r>
            <a:r>
              <a:rPr dirty="0" spc="-40"/>
              <a:t> </a:t>
            </a:r>
            <a:r>
              <a:rPr dirty="0" spc="-10"/>
              <a:t>the</a:t>
            </a:r>
            <a:r>
              <a:rPr dirty="0" spc="-105"/>
              <a:t> </a:t>
            </a:r>
            <a:r>
              <a:rPr dirty="0"/>
              <a:t>Jupyter</a:t>
            </a:r>
            <a:r>
              <a:rPr dirty="0" spc="-70"/>
              <a:t> </a:t>
            </a:r>
            <a:r>
              <a:rPr dirty="0" spc="-10"/>
              <a:t>Notebook environment.</a:t>
            </a:r>
          </a:p>
          <a:p>
            <a:pPr marL="17780" marR="497840">
              <a:lnSpc>
                <a:spcPct val="100000"/>
              </a:lnSpc>
              <a:spcBef>
                <a:spcPts val="995"/>
              </a:spcBef>
            </a:pPr>
            <a:r>
              <a:rPr dirty="0"/>
              <a:t>Exploratory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40"/>
              <a:t> </a:t>
            </a:r>
            <a:r>
              <a:rPr dirty="0"/>
              <a:t>analysis</a:t>
            </a:r>
            <a:r>
              <a:rPr dirty="0" spc="-35"/>
              <a:t> </a:t>
            </a:r>
            <a:r>
              <a:rPr dirty="0"/>
              <a:t>(EDA)</a:t>
            </a:r>
            <a:r>
              <a:rPr dirty="0" spc="-60"/>
              <a:t> </a:t>
            </a:r>
            <a:r>
              <a:rPr dirty="0"/>
              <a:t>was</a:t>
            </a:r>
            <a:r>
              <a:rPr dirty="0" spc="-40"/>
              <a:t> </a:t>
            </a:r>
            <a:r>
              <a:rPr dirty="0"/>
              <a:t>then</a:t>
            </a:r>
            <a:r>
              <a:rPr dirty="0" spc="-50"/>
              <a:t> </a:t>
            </a:r>
            <a:r>
              <a:rPr dirty="0"/>
              <a:t>carried</a:t>
            </a:r>
            <a:r>
              <a:rPr dirty="0" spc="-40"/>
              <a:t> </a:t>
            </a:r>
            <a:r>
              <a:rPr dirty="0"/>
              <a:t>out</a:t>
            </a:r>
            <a:r>
              <a:rPr dirty="0" spc="-45"/>
              <a:t> </a:t>
            </a:r>
            <a:r>
              <a:rPr dirty="0"/>
              <a:t>using</a:t>
            </a:r>
            <a:r>
              <a:rPr dirty="0" spc="-50"/>
              <a:t> </a:t>
            </a:r>
            <a:r>
              <a:rPr dirty="0"/>
              <a:t>SQL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50"/>
              <a:t> </a:t>
            </a:r>
            <a:r>
              <a:rPr dirty="0"/>
              <a:t>extract</a:t>
            </a:r>
            <a:r>
              <a:rPr dirty="0" spc="-30"/>
              <a:t> </a:t>
            </a:r>
            <a:r>
              <a:rPr dirty="0"/>
              <a:t>insights</a:t>
            </a:r>
            <a:r>
              <a:rPr dirty="0" spc="-35"/>
              <a:t> </a:t>
            </a:r>
            <a:r>
              <a:rPr dirty="0"/>
              <a:t>from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 spc="-10"/>
              <a:t>dataset. </a:t>
            </a:r>
            <a:r>
              <a:rPr dirty="0"/>
              <a:t>Queries</a:t>
            </a:r>
            <a:r>
              <a:rPr dirty="0" spc="-60"/>
              <a:t> </a:t>
            </a:r>
            <a:r>
              <a:rPr dirty="0"/>
              <a:t>were</a:t>
            </a:r>
            <a:r>
              <a:rPr dirty="0" spc="-80"/>
              <a:t> </a:t>
            </a:r>
            <a:r>
              <a:rPr dirty="0"/>
              <a:t>formulated</a:t>
            </a:r>
            <a:r>
              <a:rPr dirty="0" spc="-70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-10"/>
              <a:t>uncover:</a:t>
            </a:r>
          </a:p>
          <a:p>
            <a:pPr marL="70358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703580" algn="l"/>
              </a:tabLst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names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10"/>
              <a:t>different</a:t>
            </a:r>
            <a:r>
              <a:rPr dirty="0" spc="-35"/>
              <a:t> </a:t>
            </a:r>
            <a:r>
              <a:rPr dirty="0"/>
              <a:t>launch</a:t>
            </a:r>
            <a:r>
              <a:rPr dirty="0" spc="-40"/>
              <a:t> </a:t>
            </a:r>
            <a:r>
              <a:rPr dirty="0"/>
              <a:t>sites</a:t>
            </a:r>
            <a:r>
              <a:rPr dirty="0" spc="-25"/>
              <a:t> </a:t>
            </a:r>
            <a:r>
              <a:rPr dirty="0" spc="-10"/>
              <a:t>involved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space</a:t>
            </a:r>
            <a:r>
              <a:rPr dirty="0" spc="-40"/>
              <a:t> </a:t>
            </a:r>
            <a:r>
              <a:rPr dirty="0" spc="-10"/>
              <a:t>mission.</a:t>
            </a:r>
          </a:p>
          <a:p>
            <a:pPr marL="703580" marR="325755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703580" algn="l"/>
              </a:tabLst>
            </a:pPr>
            <a:r>
              <a:rPr dirty="0"/>
              <a:t>The</a:t>
            </a:r>
            <a:r>
              <a:rPr dirty="0" spc="-55"/>
              <a:t> </a:t>
            </a:r>
            <a:r>
              <a:rPr dirty="0"/>
              <a:t>total</a:t>
            </a:r>
            <a:r>
              <a:rPr dirty="0" spc="-55"/>
              <a:t> </a:t>
            </a:r>
            <a:r>
              <a:rPr dirty="0"/>
              <a:t>payload</a:t>
            </a:r>
            <a:r>
              <a:rPr dirty="0" spc="-70"/>
              <a:t> </a:t>
            </a:r>
            <a:r>
              <a:rPr dirty="0"/>
              <a:t>mass</a:t>
            </a:r>
            <a:r>
              <a:rPr dirty="0" spc="-45"/>
              <a:t> </a:t>
            </a:r>
            <a:r>
              <a:rPr dirty="0"/>
              <a:t>carried</a:t>
            </a:r>
            <a:r>
              <a:rPr dirty="0" spc="-40"/>
              <a:t> </a:t>
            </a:r>
            <a:r>
              <a:rPr dirty="0"/>
              <a:t>by</a:t>
            </a:r>
            <a:r>
              <a:rPr dirty="0" spc="-65"/>
              <a:t> </a:t>
            </a:r>
            <a:r>
              <a:rPr dirty="0" spc="-10"/>
              <a:t>boosters</a:t>
            </a:r>
            <a:r>
              <a:rPr dirty="0" spc="-50"/>
              <a:t> </a:t>
            </a:r>
            <a:r>
              <a:rPr dirty="0"/>
              <a:t>launched</a:t>
            </a:r>
            <a:r>
              <a:rPr dirty="0" spc="-55"/>
              <a:t> </a:t>
            </a:r>
            <a:r>
              <a:rPr dirty="0"/>
              <a:t>by</a:t>
            </a:r>
            <a:r>
              <a:rPr dirty="0" spc="-65"/>
              <a:t> </a:t>
            </a:r>
            <a:r>
              <a:rPr dirty="0"/>
              <a:t>NASA's</a:t>
            </a:r>
            <a:r>
              <a:rPr dirty="0" spc="-75"/>
              <a:t> </a:t>
            </a:r>
            <a:r>
              <a:rPr dirty="0"/>
              <a:t>Commercial</a:t>
            </a:r>
            <a:r>
              <a:rPr dirty="0" spc="-50"/>
              <a:t> </a:t>
            </a:r>
            <a:r>
              <a:rPr dirty="0"/>
              <a:t>Resupply</a:t>
            </a:r>
            <a:r>
              <a:rPr dirty="0" spc="-75"/>
              <a:t> </a:t>
            </a:r>
            <a:r>
              <a:rPr dirty="0" spc="-10"/>
              <a:t>Services (CRS).</a:t>
            </a:r>
          </a:p>
          <a:p>
            <a:pPr marL="70358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703580" algn="l"/>
              </a:tabLst>
            </a:pPr>
            <a:r>
              <a:rPr dirty="0"/>
              <a:t>The</a:t>
            </a:r>
            <a:r>
              <a:rPr dirty="0" spc="-60"/>
              <a:t> </a:t>
            </a:r>
            <a:r>
              <a:rPr dirty="0" spc="-10"/>
              <a:t>average</a:t>
            </a:r>
            <a:r>
              <a:rPr dirty="0" spc="-70"/>
              <a:t> </a:t>
            </a:r>
            <a:r>
              <a:rPr dirty="0"/>
              <a:t>payload</a:t>
            </a:r>
            <a:r>
              <a:rPr dirty="0" spc="-75"/>
              <a:t> </a:t>
            </a:r>
            <a:r>
              <a:rPr dirty="0"/>
              <a:t>mass</a:t>
            </a:r>
            <a:r>
              <a:rPr dirty="0" spc="-40"/>
              <a:t> </a:t>
            </a:r>
            <a:r>
              <a:rPr dirty="0"/>
              <a:t>carried</a:t>
            </a:r>
            <a:r>
              <a:rPr dirty="0" spc="-55"/>
              <a:t> </a:t>
            </a:r>
            <a:r>
              <a:rPr dirty="0"/>
              <a:t>by</a:t>
            </a:r>
            <a:r>
              <a:rPr dirty="0" spc="-75"/>
              <a:t> </a:t>
            </a:r>
            <a:r>
              <a:rPr dirty="0"/>
              <a:t>booster</a:t>
            </a:r>
            <a:r>
              <a:rPr dirty="0" spc="-55"/>
              <a:t> </a:t>
            </a:r>
            <a:r>
              <a:rPr dirty="0"/>
              <a:t>version</a:t>
            </a:r>
            <a:r>
              <a:rPr dirty="0" spc="-45"/>
              <a:t> </a:t>
            </a:r>
            <a:r>
              <a:rPr dirty="0"/>
              <a:t>F9</a:t>
            </a:r>
            <a:r>
              <a:rPr dirty="0" spc="-65"/>
              <a:t> </a:t>
            </a:r>
            <a:r>
              <a:rPr dirty="0" spc="-10"/>
              <a:t>v1.1.</a:t>
            </a:r>
          </a:p>
          <a:p>
            <a:pPr marL="70358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703580" algn="l"/>
              </a:tabLst>
            </a:pPr>
            <a:r>
              <a:rPr dirty="0"/>
              <a:t>The</a:t>
            </a:r>
            <a:r>
              <a:rPr dirty="0" spc="-50"/>
              <a:t> </a:t>
            </a:r>
            <a:r>
              <a:rPr dirty="0"/>
              <a:t>total</a:t>
            </a:r>
            <a:r>
              <a:rPr dirty="0" spc="-55"/>
              <a:t> </a:t>
            </a:r>
            <a:r>
              <a:rPr dirty="0"/>
              <a:t>number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successful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failed</a:t>
            </a:r>
            <a:r>
              <a:rPr dirty="0" spc="-35"/>
              <a:t> </a:t>
            </a:r>
            <a:r>
              <a:rPr dirty="0"/>
              <a:t>mission</a:t>
            </a:r>
            <a:r>
              <a:rPr dirty="0" spc="-40"/>
              <a:t> </a:t>
            </a:r>
            <a:r>
              <a:rPr dirty="0" spc="-10"/>
              <a:t>outcomes.</a:t>
            </a:r>
          </a:p>
          <a:p>
            <a:pPr marL="703580" marR="508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703580" algn="l"/>
              </a:tabLst>
            </a:pPr>
            <a:r>
              <a:rPr dirty="0"/>
              <a:t>Details</a:t>
            </a:r>
            <a:r>
              <a:rPr dirty="0" spc="-40"/>
              <a:t> </a:t>
            </a:r>
            <a:r>
              <a:rPr dirty="0"/>
              <a:t>on</a:t>
            </a:r>
            <a:r>
              <a:rPr dirty="0" spc="-40"/>
              <a:t> </a:t>
            </a:r>
            <a:r>
              <a:rPr dirty="0"/>
              <a:t>failed</a:t>
            </a:r>
            <a:r>
              <a:rPr dirty="0" spc="-45"/>
              <a:t> </a:t>
            </a:r>
            <a:r>
              <a:rPr dirty="0"/>
              <a:t>landing</a:t>
            </a:r>
            <a:r>
              <a:rPr dirty="0" spc="-45"/>
              <a:t> </a:t>
            </a:r>
            <a:r>
              <a:rPr dirty="0"/>
              <a:t>outcomes</a:t>
            </a:r>
            <a:r>
              <a:rPr dirty="0" spc="-70"/>
              <a:t> </a:t>
            </a:r>
            <a:r>
              <a:rPr dirty="0"/>
              <a:t>on</a:t>
            </a:r>
            <a:r>
              <a:rPr dirty="0" spc="-40"/>
              <a:t> </a:t>
            </a:r>
            <a:r>
              <a:rPr dirty="0"/>
              <a:t>drone</a:t>
            </a:r>
            <a:r>
              <a:rPr dirty="0" spc="-55"/>
              <a:t> </a:t>
            </a:r>
            <a:r>
              <a:rPr dirty="0"/>
              <a:t>ships,</a:t>
            </a:r>
            <a:r>
              <a:rPr dirty="0" spc="-45"/>
              <a:t> </a:t>
            </a:r>
            <a:r>
              <a:rPr dirty="0"/>
              <a:t>including</a:t>
            </a:r>
            <a:r>
              <a:rPr dirty="0" spc="-65"/>
              <a:t> </a:t>
            </a:r>
            <a:r>
              <a:rPr dirty="0"/>
              <a:t>their</a:t>
            </a:r>
            <a:r>
              <a:rPr dirty="0" spc="-35"/>
              <a:t> </a:t>
            </a:r>
            <a:r>
              <a:rPr dirty="0"/>
              <a:t>booster</a:t>
            </a:r>
            <a:r>
              <a:rPr dirty="0" spc="-45"/>
              <a:t> </a:t>
            </a:r>
            <a:r>
              <a:rPr dirty="0" spc="-10"/>
              <a:t>version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launch</a:t>
            </a:r>
            <a:r>
              <a:rPr dirty="0" spc="-45"/>
              <a:t> </a:t>
            </a:r>
            <a:r>
              <a:rPr dirty="0" spc="-20"/>
              <a:t>site </a:t>
            </a:r>
            <a:r>
              <a:rPr dirty="0" spc="-10"/>
              <a:t>names.</a:t>
            </a:r>
          </a:p>
          <a:p>
            <a:pPr marL="17780">
              <a:lnSpc>
                <a:spcPct val="100000"/>
              </a:lnSpc>
              <a:spcBef>
                <a:spcPts val="1000"/>
              </a:spcBef>
            </a:pPr>
            <a:r>
              <a:rPr dirty="0"/>
              <a:t>GitHub</a:t>
            </a:r>
            <a:r>
              <a:rPr dirty="0" spc="-50"/>
              <a:t> </a:t>
            </a:r>
            <a:r>
              <a:rPr dirty="0"/>
              <a:t>URL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related</a:t>
            </a:r>
            <a:r>
              <a:rPr dirty="0" spc="-35"/>
              <a:t> </a:t>
            </a:r>
            <a:r>
              <a:rPr dirty="0" spc="-10"/>
              <a:t>notebook:</a:t>
            </a:r>
          </a:p>
          <a:p>
            <a:pPr marL="17780">
              <a:lnSpc>
                <a:spcPct val="100000"/>
              </a:lnSpc>
              <a:spcBef>
                <a:spcPts val="995"/>
              </a:spcBef>
            </a:pPr>
            <a:r>
              <a:rPr dirty="0" u="sng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hlinkClick r:id="rId2"/>
              </a:rPr>
              <a:t>https://github.com/Steshitaya28/EDA-</a:t>
            </a:r>
            <a:r>
              <a:rPr dirty="0" u="sng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hlinkClick r:id="rId2"/>
              </a:rPr>
              <a:t>of-SpaceX-</a:t>
            </a:r>
            <a:r>
              <a:rPr dirty="0" u="sng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hlinkClick r:id="rId2"/>
              </a:rPr>
              <a:t>Dataset-</a:t>
            </a:r>
            <a:r>
              <a:rPr dirty="0" u="sng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hlinkClick r:id="rId2"/>
              </a:rPr>
              <a:t>using-</a:t>
            </a:r>
            <a:r>
              <a:rPr dirty="0" u="sng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hlinkClick r:id="rId2"/>
              </a:rPr>
              <a:t>SQL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dirty="0" spc="-90"/>
              <a:t> </a:t>
            </a:r>
            <a:r>
              <a:rPr dirty="0"/>
              <a:t>with</a:t>
            </a:r>
            <a:r>
              <a:rPr dirty="0" spc="-75"/>
              <a:t> </a:t>
            </a:r>
            <a:r>
              <a:rPr dirty="0" spc="-25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02"/>
            <a:ext cx="12191999" cy="68259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95"/>
              <a:t> </a:t>
            </a:r>
            <a:r>
              <a:rPr dirty="0"/>
              <a:t>an</a:t>
            </a:r>
            <a:r>
              <a:rPr dirty="0" spc="-95"/>
              <a:t> </a:t>
            </a:r>
            <a:r>
              <a:rPr dirty="0" spc="-10"/>
              <a:t>Interactive</a:t>
            </a:r>
            <a:r>
              <a:rPr dirty="0" spc="-90"/>
              <a:t> </a:t>
            </a:r>
            <a:r>
              <a:rPr dirty="0"/>
              <a:t>Map</a:t>
            </a:r>
            <a:r>
              <a:rPr dirty="0" spc="-100"/>
              <a:t> </a:t>
            </a:r>
            <a:r>
              <a:rPr dirty="0"/>
              <a:t>with</a:t>
            </a:r>
            <a:r>
              <a:rPr dirty="0" spc="-90"/>
              <a:t> </a:t>
            </a:r>
            <a:r>
              <a:rPr dirty="0" spc="-10"/>
              <a:t>Folium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11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848969" y="1453134"/>
            <a:ext cx="10274300" cy="4180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24154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100">
                <a:latin typeface="Carlito"/>
                <a:cs typeface="Carlito"/>
              </a:rPr>
              <a:t>All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sites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were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carefully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marked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on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map,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with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markers,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circles,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lines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used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25">
                <a:latin typeface="Carlito"/>
                <a:cs typeface="Carlito"/>
              </a:rPr>
              <a:t>to </a:t>
            </a:r>
            <a:r>
              <a:rPr dirty="0" sz="2100" spc="-10">
                <a:latin typeface="Carlito"/>
                <a:cs typeface="Carlito"/>
              </a:rPr>
              <a:t>indicate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success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or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failure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launches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2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each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Folium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map.</a:t>
            </a:r>
            <a:endParaRPr sz="21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outcomes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were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categorized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into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two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groups: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0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failure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1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success.</a:t>
            </a:r>
            <a:endParaRPr sz="21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100" spc="-20">
                <a:latin typeface="Carlito"/>
                <a:cs typeface="Carlito"/>
              </a:rPr>
              <a:t>Color-</a:t>
            </a:r>
            <a:r>
              <a:rPr dirty="0" sz="2100">
                <a:latin typeface="Carlito"/>
                <a:cs typeface="Carlito"/>
              </a:rPr>
              <a:t>coded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marker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clusters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helped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us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identify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sites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with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higher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success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rates.</a:t>
            </a:r>
            <a:endParaRPr sz="21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100" spc="-20">
                <a:latin typeface="Carlito"/>
                <a:cs typeface="Carlito"/>
              </a:rPr>
              <a:t>Additionally,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calculated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distances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between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each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nearby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features.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25">
                <a:latin typeface="Carlito"/>
                <a:cs typeface="Carlito"/>
              </a:rPr>
              <a:t>We </a:t>
            </a:r>
            <a:r>
              <a:rPr dirty="0" sz="2100" spc="-10">
                <a:latin typeface="Carlito"/>
                <a:cs typeface="Carlito"/>
              </a:rPr>
              <a:t>explored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questions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such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25">
                <a:latin typeface="Carlito"/>
                <a:cs typeface="Carlito"/>
              </a:rPr>
              <a:t>as:</a:t>
            </a:r>
            <a:endParaRPr sz="2100">
              <a:latin typeface="Carlito"/>
              <a:cs typeface="Carlito"/>
            </a:endParaRPr>
          </a:p>
          <a:p>
            <a:pPr lvl="1" marL="812165" indent="-3422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812165" algn="l"/>
              </a:tabLst>
            </a:pPr>
            <a:r>
              <a:rPr dirty="0" sz="2100">
                <a:latin typeface="Carlito"/>
                <a:cs typeface="Carlito"/>
              </a:rPr>
              <a:t>How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close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are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sites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to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railways,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highways,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coastlines?</a:t>
            </a:r>
            <a:endParaRPr sz="2100">
              <a:latin typeface="Carlito"/>
              <a:cs typeface="Carlito"/>
            </a:endParaRPr>
          </a:p>
          <a:p>
            <a:pPr lvl="1" marL="812165" indent="-3422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812165" algn="l"/>
              </a:tabLst>
            </a:pPr>
            <a:r>
              <a:rPr dirty="0" sz="2100">
                <a:latin typeface="Carlito"/>
                <a:cs typeface="Carlito"/>
              </a:rPr>
              <a:t>Do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launch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sites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maintain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certain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distance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from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cities?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dirty="0" sz="2100">
                <a:latin typeface="Carlito"/>
                <a:cs typeface="Carlito"/>
              </a:rPr>
              <a:t>GitHub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URL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related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notebook: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sng" sz="21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https://github.com/Steshitaya28/SpaceX-</a:t>
            </a:r>
            <a:r>
              <a:rPr dirty="0" u="sng" sz="21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Interactive-</a:t>
            </a:r>
            <a:r>
              <a:rPr dirty="0" u="sng" sz="21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Visual-Analytics-with-Folium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51202"/>
            <a:ext cx="12192000" cy="5607050"/>
            <a:chOff x="0" y="1251202"/>
            <a:chExt cx="12192000" cy="5607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8731" y="1284731"/>
              <a:ext cx="1684020" cy="11323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1202"/>
              <a:ext cx="12191999" cy="560679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48969" y="1303807"/>
            <a:ext cx="10593705" cy="4643120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this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section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,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performed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following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tasks: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assessed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four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sites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identify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count.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dropdown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menu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was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created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specific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sites.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callback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function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rendered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pie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chart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based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selected</a:t>
            </a:r>
            <a:r>
              <a:rPr dirty="0" sz="22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site.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latin typeface="Carlito"/>
                <a:cs typeface="Carlito"/>
              </a:rPr>
              <a:t>We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 spc="-20">
                <a:latin typeface="Carlito"/>
                <a:cs typeface="Carlito"/>
              </a:rPr>
              <a:t>investigated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correlation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between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payload</a:t>
            </a:r>
            <a:r>
              <a:rPr dirty="0" sz="2200" spc="-8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and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mission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outcome.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90">
                <a:latin typeface="Carlito"/>
                <a:cs typeface="Carlito"/>
              </a:rPr>
              <a:t>To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analyze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visual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patterns,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range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slider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facilitated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selection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of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payload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values.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ts val="251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latin typeface="Carlito"/>
                <a:cs typeface="Carlito"/>
              </a:rPr>
              <a:t>An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additional</a:t>
            </a:r>
            <a:r>
              <a:rPr dirty="0" sz="2200" spc="-6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callback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function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was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implemented </a:t>
            </a:r>
            <a:r>
              <a:rPr dirty="0" sz="2200">
                <a:latin typeface="Carlito"/>
                <a:cs typeface="Carlito"/>
              </a:rPr>
              <a:t>to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render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success-</a:t>
            </a:r>
            <a:r>
              <a:rPr dirty="0" sz="2200">
                <a:latin typeface="Carlito"/>
                <a:cs typeface="Carlito"/>
              </a:rPr>
              <a:t>payload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scatter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chart,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510"/>
              </a:lnSpc>
            </a:pPr>
            <a:r>
              <a:rPr dirty="0" sz="2200">
                <a:latin typeface="Carlito"/>
                <a:cs typeface="Carlito"/>
              </a:rPr>
              <a:t>shedding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light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on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payload's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influence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on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mission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success.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2200">
                <a:latin typeface="Carlito"/>
                <a:cs typeface="Carlito"/>
              </a:rPr>
              <a:t>GitHub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URL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of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related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notebook: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u="sng" sz="22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https://github.com/Steshitaya28/SpaceX-</a:t>
            </a:r>
            <a:r>
              <a:rPr dirty="0" u="sng" sz="22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Interactive-</a:t>
            </a:r>
            <a:r>
              <a:rPr dirty="0" u="sng" sz="2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Dashboard-using-Plotly-</a:t>
            </a:r>
            <a:r>
              <a:rPr dirty="0" u="sng" sz="22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Dash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11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95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/>
              <a:t>Dashboard</a:t>
            </a:r>
            <a:r>
              <a:rPr dirty="0" spc="-80"/>
              <a:t> </a:t>
            </a:r>
            <a:r>
              <a:rPr dirty="0"/>
              <a:t>with</a:t>
            </a:r>
            <a:r>
              <a:rPr dirty="0" spc="-95"/>
              <a:t> </a:t>
            </a:r>
            <a:r>
              <a:rPr dirty="0"/>
              <a:t>Plotly</a:t>
            </a:r>
            <a:r>
              <a:rPr dirty="0" spc="-105"/>
              <a:t> </a:t>
            </a:r>
            <a:r>
              <a:rPr dirty="0" spc="-2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C7CDB"/>
                </a:solidFill>
                <a:latin typeface="Carlito"/>
                <a:cs typeface="Carlito"/>
              </a:rPr>
              <a:t>15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Predictive</a:t>
            </a:r>
            <a:r>
              <a:rPr dirty="0" spc="-145"/>
              <a:t> </a:t>
            </a:r>
            <a:r>
              <a:rPr dirty="0"/>
              <a:t>Analysis</a:t>
            </a:r>
            <a:r>
              <a:rPr dirty="0" spc="-145"/>
              <a:t> </a:t>
            </a:r>
            <a:r>
              <a:rPr dirty="0" spc="-10"/>
              <a:t>(Classification)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08760"/>
            <a:ext cx="7542276" cy="25100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82802" y="1486661"/>
            <a:ext cx="10883265" cy="419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50175" indent="-228600">
              <a:lnSpc>
                <a:spcPts val="2270"/>
              </a:lnSpc>
              <a:spcBef>
                <a:spcPts val="100"/>
              </a:spcBef>
              <a:buFont typeface="Arial"/>
              <a:buChar char="•"/>
              <a:tabLst>
                <a:tab pos="7750175" algn="l"/>
              </a:tabLst>
            </a:pPr>
            <a:r>
              <a:rPr dirty="0" sz="2100">
                <a:latin typeface="Carlito"/>
                <a:cs typeface="Carlito"/>
              </a:rPr>
              <a:t>Data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preprocessing</a:t>
            </a:r>
            <a:endParaRPr sz="2100">
              <a:latin typeface="Carlito"/>
              <a:cs typeface="Carlito"/>
            </a:endParaRPr>
          </a:p>
          <a:p>
            <a:pPr marL="7750175">
              <a:lnSpc>
                <a:spcPts val="2270"/>
              </a:lnSpc>
            </a:pPr>
            <a:r>
              <a:rPr dirty="0" sz="2100" spc="-10">
                <a:latin typeface="Carlito"/>
                <a:cs typeface="Carlito"/>
              </a:rPr>
              <a:t>standardized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15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data.</a:t>
            </a:r>
            <a:endParaRPr sz="2100">
              <a:latin typeface="Carlito"/>
              <a:cs typeface="Carlito"/>
            </a:endParaRPr>
          </a:p>
          <a:p>
            <a:pPr marL="7750175" marR="5080" indent="-228600">
              <a:lnSpc>
                <a:spcPts val="2020"/>
              </a:lnSpc>
              <a:spcBef>
                <a:spcPts val="975"/>
              </a:spcBef>
              <a:buFont typeface="Arial"/>
              <a:buChar char="•"/>
              <a:tabLst>
                <a:tab pos="7750175" algn="l"/>
              </a:tabLst>
            </a:pPr>
            <a:r>
              <a:rPr dirty="0" sz="2100" spc="-20">
                <a:latin typeface="Carlito"/>
                <a:cs typeface="Carlito"/>
              </a:rPr>
              <a:t>Train_test_split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divided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 spc="-25">
                <a:latin typeface="Carlito"/>
                <a:cs typeface="Carlito"/>
              </a:rPr>
              <a:t>the </a:t>
            </a:r>
            <a:r>
              <a:rPr dirty="0" sz="2100">
                <a:latin typeface="Carlito"/>
                <a:cs typeface="Carlito"/>
              </a:rPr>
              <a:t>data</a:t>
            </a:r>
            <a:r>
              <a:rPr dirty="0" sz="2100" spc="-8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into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training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testing sets.</a:t>
            </a:r>
            <a:endParaRPr sz="2100">
              <a:latin typeface="Carlito"/>
              <a:cs typeface="Carlito"/>
            </a:endParaRPr>
          </a:p>
          <a:p>
            <a:pPr marL="7750175" marR="8890" indent="-228600">
              <a:lnSpc>
                <a:spcPct val="80000"/>
              </a:lnSpc>
              <a:spcBef>
                <a:spcPts val="1020"/>
              </a:spcBef>
              <a:buFont typeface="Arial"/>
              <a:buChar char="•"/>
              <a:tabLst>
                <a:tab pos="7750175" algn="l"/>
              </a:tabLst>
            </a:pPr>
            <a:r>
              <a:rPr dirty="0" sz="2100">
                <a:latin typeface="Carlito"/>
                <a:cs typeface="Carlito"/>
              </a:rPr>
              <a:t>We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trained</a:t>
            </a:r>
            <a:r>
              <a:rPr dirty="0" sz="2100" spc="-6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models </a:t>
            </a:r>
            <a:r>
              <a:rPr dirty="0" sz="2100">
                <a:latin typeface="Carlito"/>
                <a:cs typeface="Carlito"/>
              </a:rPr>
              <a:t>(Logistic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Regression,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Support </a:t>
            </a:r>
            <a:r>
              <a:rPr dirty="0" sz="2100" spc="-20">
                <a:latin typeface="Carlito"/>
                <a:cs typeface="Carlito"/>
              </a:rPr>
              <a:t>Vector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Machines,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Decision </a:t>
            </a:r>
            <a:r>
              <a:rPr dirty="0" sz="2100" spc="-25">
                <a:latin typeface="Carlito"/>
                <a:cs typeface="Carlito"/>
              </a:rPr>
              <a:t>Tree</a:t>
            </a:r>
            <a:r>
              <a:rPr dirty="0" sz="2100" spc="-85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Classifier,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25">
                <a:latin typeface="Carlito"/>
                <a:cs typeface="Carlito"/>
              </a:rPr>
              <a:t>and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ts val="2085"/>
              </a:lnSpc>
            </a:pPr>
            <a:r>
              <a:rPr dirty="0" sz="2100">
                <a:latin typeface="Carlito"/>
                <a:cs typeface="Carlito"/>
              </a:rPr>
              <a:t>K-</a:t>
            </a:r>
            <a:r>
              <a:rPr dirty="0" sz="2100" spc="-10">
                <a:latin typeface="Carlito"/>
                <a:cs typeface="Carlito"/>
              </a:rPr>
              <a:t>nearest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Neighbors)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conducted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Grid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Search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to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find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optimal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hyperparameters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for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each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100" spc="-10">
                <a:latin typeface="Carlito"/>
                <a:cs typeface="Carlito"/>
              </a:rPr>
              <a:t>algorithm</a:t>
            </a:r>
            <a:r>
              <a:rPr dirty="0" sz="1800" spc="-1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100">
                <a:latin typeface="Carlito"/>
                <a:cs typeface="Carlito"/>
              </a:rPr>
              <a:t>Using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best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hyperparameter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values,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determined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model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with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highest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accuracy</a:t>
            </a:r>
            <a:endParaRPr sz="21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</a:pPr>
            <a:r>
              <a:rPr dirty="0" sz="2100">
                <a:latin typeface="Carlito"/>
                <a:cs typeface="Carlito"/>
              </a:rPr>
              <a:t>on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training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20">
                <a:latin typeface="Carlito"/>
                <a:cs typeface="Carlito"/>
              </a:rPr>
              <a:t>data.</a:t>
            </a:r>
            <a:endParaRPr sz="21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100" spc="-20">
                <a:latin typeface="Carlito"/>
                <a:cs typeface="Carlito"/>
              </a:rPr>
              <a:t>Finally,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we</a:t>
            </a:r>
            <a:r>
              <a:rPr dirty="0" sz="2100" spc="-4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generated</a:t>
            </a:r>
            <a:r>
              <a:rPr dirty="0" sz="2100" spc="-6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and</a:t>
            </a:r>
            <a:r>
              <a:rPr dirty="0" sz="2100" spc="-7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analyzed</a:t>
            </a:r>
            <a:r>
              <a:rPr dirty="0" sz="2100" spc="-7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55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confusion</a:t>
            </a:r>
            <a:r>
              <a:rPr dirty="0" sz="2100" spc="-5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matrix.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82802" y="5655361"/>
            <a:ext cx="1010475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rlito"/>
                <a:cs typeface="Carlito"/>
              </a:rPr>
              <a:t>GitHub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URL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of</a:t>
            </a:r>
            <a:r>
              <a:rPr dirty="0" sz="2100" spc="-3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the</a:t>
            </a:r>
            <a:r>
              <a:rPr dirty="0" sz="2100" spc="-3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related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notebook: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sng" sz="21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https://github.com/Steshitaya28/SpaceX-Applied-</a:t>
            </a:r>
            <a:r>
              <a:rPr dirty="0" u="sng" sz="21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Data-</a:t>
            </a:r>
            <a:r>
              <a:rPr dirty="0" u="sng" sz="21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Science-Capstone/blob/main/SpaceX-</a:t>
            </a:r>
            <a:endParaRPr sz="2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sng" sz="21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Machine-Learning-Prediction.ipynb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C7CDB"/>
                </a:solidFill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13843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Results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772143" y="3924300"/>
            <a:ext cx="3417570" cy="1510665"/>
            <a:chOff x="8772143" y="3924300"/>
            <a:chExt cx="3417570" cy="15106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2143" y="3928872"/>
              <a:ext cx="3288792" cy="15057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1683" y="4058412"/>
              <a:ext cx="3034283" cy="12512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5955" y="3924300"/>
              <a:ext cx="1873757" cy="13723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808970" y="4423409"/>
              <a:ext cx="902969" cy="315595"/>
            </a:xfrm>
            <a:custGeom>
              <a:avLst/>
              <a:gdLst/>
              <a:ahLst/>
              <a:cxnLst/>
              <a:rect l="l" t="t" r="r" b="b"/>
              <a:pathLst>
                <a:path w="902970" h="315595">
                  <a:moveTo>
                    <a:pt x="902589" y="27432"/>
                  </a:moveTo>
                  <a:lnTo>
                    <a:pt x="817626" y="21336"/>
                  </a:lnTo>
                  <a:lnTo>
                    <a:pt x="828560" y="47802"/>
                  </a:lnTo>
                  <a:lnTo>
                    <a:pt x="229870" y="295021"/>
                  </a:lnTo>
                  <a:lnTo>
                    <a:pt x="52933" y="55626"/>
                  </a:lnTo>
                  <a:lnTo>
                    <a:pt x="66827" y="45339"/>
                  </a:lnTo>
                  <a:lnTo>
                    <a:pt x="75946" y="38608"/>
                  </a:lnTo>
                  <a:lnTo>
                    <a:pt x="0" y="0"/>
                  </a:lnTo>
                  <a:lnTo>
                    <a:pt x="14605" y="83947"/>
                  </a:lnTo>
                  <a:lnTo>
                    <a:pt x="37604" y="66941"/>
                  </a:lnTo>
                  <a:lnTo>
                    <a:pt x="219202" y="312674"/>
                  </a:lnTo>
                  <a:lnTo>
                    <a:pt x="227190" y="306806"/>
                  </a:lnTo>
                  <a:lnTo>
                    <a:pt x="230759" y="315341"/>
                  </a:lnTo>
                  <a:lnTo>
                    <a:pt x="835799" y="65328"/>
                  </a:lnTo>
                  <a:lnTo>
                    <a:pt x="846709" y="91694"/>
                  </a:lnTo>
                  <a:lnTo>
                    <a:pt x="889114" y="42926"/>
                  </a:lnTo>
                  <a:lnTo>
                    <a:pt x="902589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95401" y="1208687"/>
            <a:ext cx="10995025" cy="427101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 b="1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2000" spc="-3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000" spc="-4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2000" spc="-3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 b="1">
                <a:solidFill>
                  <a:srgbClr val="292929"/>
                </a:solidFill>
                <a:latin typeface="Carlito"/>
                <a:cs typeface="Carlito"/>
              </a:rPr>
              <a:t>results:</a:t>
            </a:r>
            <a:endParaRPr sz="2000">
              <a:latin typeface="Carlito"/>
              <a:cs typeface="Carlito"/>
            </a:endParaRPr>
          </a:p>
          <a:p>
            <a:pPr lvl="1" marL="698500" indent="-2286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Heavy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Payloads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associated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higher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frequency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landings.</a:t>
            </a:r>
            <a:endParaRPr sz="1800">
              <a:latin typeface="Carlito"/>
              <a:cs typeface="Carlito"/>
            </a:endParaRPr>
          </a:p>
          <a:p>
            <a:pPr lvl="1" marL="6985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Orbits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ES-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L1,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GEO,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HEO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SSO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demonstrate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rates.</a:t>
            </a:r>
            <a:endParaRPr sz="1800">
              <a:latin typeface="Carlito"/>
              <a:cs typeface="Carlito"/>
            </a:endParaRPr>
          </a:p>
          <a:p>
            <a:pPr lvl="1" marL="698500" marR="5080" indent="-228600">
              <a:lnSpc>
                <a:spcPts val="1939"/>
              </a:lnSpc>
              <a:spcBef>
                <a:spcPts val="103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There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Positive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correlation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flights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conducted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of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site.</a:t>
            </a:r>
            <a:endParaRPr sz="1800">
              <a:latin typeface="Carlito"/>
              <a:cs typeface="Carlito"/>
            </a:endParaRPr>
          </a:p>
          <a:p>
            <a:pPr lvl="1" marL="6985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been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steady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rise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since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2013,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exception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noticeable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drop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2018.</a:t>
            </a:r>
            <a:endParaRPr sz="1800">
              <a:latin typeface="Carlito"/>
              <a:cs typeface="Carlito"/>
            </a:endParaRPr>
          </a:p>
          <a:p>
            <a:pPr lvl="1" marL="6985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ground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pad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occurred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December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22,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2015.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 spc="-10" b="1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2200" spc="-1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dirty="0" sz="2200" spc="-40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r>
              <a:rPr dirty="0" sz="2200" spc="-3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55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 b="1">
                <a:solidFill>
                  <a:srgbClr val="292929"/>
                </a:solidFill>
                <a:latin typeface="Carlito"/>
                <a:cs typeface="Carlito"/>
              </a:rPr>
              <a:t>demo:</a:t>
            </a:r>
            <a:endParaRPr sz="2200">
              <a:latin typeface="Carlito"/>
              <a:cs typeface="Carlito"/>
            </a:endParaRPr>
          </a:p>
          <a:p>
            <a:pPr lvl="1" marL="756285" marR="2855595" indent="-28702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located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along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coasts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United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States,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specifically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in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California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8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Florida.</a:t>
            </a:r>
            <a:endParaRPr sz="1800">
              <a:latin typeface="Carlito"/>
              <a:cs typeface="Carlito"/>
            </a:endParaRPr>
          </a:p>
          <a:p>
            <a:pPr lvl="1" marL="756285" marR="2756535" indent="-28702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KSC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LC-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39A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launches,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while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CCAFS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SLC-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40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fewest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launches.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5401" y="5420378"/>
            <a:ext cx="8113395" cy="1198245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 b="1">
                <a:solidFill>
                  <a:srgbClr val="292929"/>
                </a:solidFill>
                <a:latin typeface="Carlito"/>
                <a:cs typeface="Carlito"/>
              </a:rPr>
              <a:t>Predictive</a:t>
            </a:r>
            <a:r>
              <a:rPr dirty="0" sz="2200" spc="-60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2200" spc="-70" b="1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 b="1">
                <a:solidFill>
                  <a:srgbClr val="292929"/>
                </a:solidFill>
                <a:latin typeface="Carlito"/>
                <a:cs typeface="Carlito"/>
              </a:rPr>
              <a:t>results:</a:t>
            </a:r>
            <a:endParaRPr sz="2200">
              <a:latin typeface="Carlito"/>
              <a:cs typeface="Carlito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logistic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regression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exhibits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accuracy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(0.833),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while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k-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nearest</a:t>
            </a:r>
            <a:r>
              <a:rPr dirty="0" sz="18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neighbors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(KNN)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demonstrates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lowest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accuracy(0.611).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92097" y="4981194"/>
            <a:ext cx="991235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Based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plot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analysis,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it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appears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there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positive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correlation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flights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conducted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site.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114"/>
              <a:t> </a:t>
            </a:r>
            <a:r>
              <a:rPr dirty="0"/>
              <a:t>Number</a:t>
            </a:r>
            <a:r>
              <a:rPr dirty="0" spc="-110"/>
              <a:t> </a:t>
            </a:r>
            <a:r>
              <a:rPr dirty="0"/>
              <a:t>vs.</a:t>
            </a:r>
            <a:r>
              <a:rPr dirty="0" spc="-100"/>
              <a:t> </a:t>
            </a:r>
            <a:r>
              <a:rPr dirty="0"/>
              <a:t>Launch</a:t>
            </a:r>
            <a:r>
              <a:rPr dirty="0" spc="-85"/>
              <a:t> </a:t>
            </a:r>
            <a:r>
              <a:rPr dirty="0" spc="-20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867" y="1697735"/>
            <a:ext cx="10436352" cy="315163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4273" y="2282444"/>
            <a:ext cx="430593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Upon</a:t>
            </a:r>
            <a:r>
              <a:rPr dirty="0" sz="2400" spc="-3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examining</a:t>
            </a:r>
            <a:r>
              <a:rPr dirty="0" sz="2400" spc="-6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the</a:t>
            </a:r>
            <a:r>
              <a:rPr dirty="0" sz="2400" spc="-2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plot,</a:t>
            </a:r>
            <a:r>
              <a:rPr dirty="0" sz="2400" spc="-7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0D0D0D"/>
                </a:solidFill>
                <a:latin typeface="Carlito"/>
                <a:cs typeface="Carlito"/>
              </a:rPr>
              <a:t>it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becomes</a:t>
            </a:r>
            <a:r>
              <a:rPr dirty="0" sz="2400" spc="-5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evident</a:t>
            </a:r>
            <a:r>
              <a:rPr dirty="0" sz="2400" spc="-3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that</a:t>
            </a:r>
            <a:r>
              <a:rPr dirty="0" sz="2400" spc="-5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as</a:t>
            </a:r>
            <a:r>
              <a:rPr dirty="0" sz="2400" spc="-4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0D0D0D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payload</a:t>
            </a:r>
            <a:r>
              <a:rPr dirty="0" sz="2400" spc="-5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mass</a:t>
            </a:r>
            <a:r>
              <a:rPr dirty="0" sz="2400" spc="-6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increases,</a:t>
            </a:r>
            <a:r>
              <a:rPr dirty="0" sz="2400" spc="-4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so</a:t>
            </a:r>
            <a:r>
              <a:rPr dirty="0" sz="2400" spc="-5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0D0D0D"/>
                </a:solidFill>
                <a:latin typeface="Carlito"/>
                <a:cs typeface="Carlito"/>
              </a:rPr>
              <a:t>does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likelihood</a:t>
            </a:r>
            <a:r>
              <a:rPr dirty="0" sz="2400" spc="-5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of</a:t>
            </a:r>
            <a:r>
              <a:rPr dirty="0" sz="2400" spc="-4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a</a:t>
            </a:r>
            <a:r>
              <a:rPr dirty="0" sz="2400" spc="-3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D0D0D"/>
                </a:solidFill>
                <a:latin typeface="Carlito"/>
                <a:cs typeface="Carlito"/>
              </a:rPr>
              <a:t>successful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launch</a:t>
            </a:r>
            <a:r>
              <a:rPr dirty="0" sz="2400" spc="-5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from</a:t>
            </a:r>
            <a:r>
              <a:rPr dirty="0" sz="2400" spc="-3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the</a:t>
            </a:r>
            <a:r>
              <a:rPr dirty="0" sz="2400" spc="-3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CCAFS</a:t>
            </a:r>
            <a:r>
              <a:rPr dirty="0" sz="2400" spc="-6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SLC</a:t>
            </a:r>
            <a:r>
              <a:rPr dirty="0" sz="2400" spc="-50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D0D0D"/>
                </a:solidFill>
                <a:latin typeface="Carlito"/>
                <a:cs typeface="Carlito"/>
              </a:rPr>
              <a:t>40</a:t>
            </a:r>
            <a:r>
              <a:rPr dirty="0" sz="2400" spc="-45">
                <a:solidFill>
                  <a:srgbClr val="0D0D0D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D0D0D"/>
                </a:solidFill>
                <a:latin typeface="Carlito"/>
                <a:cs typeface="Carlito"/>
              </a:rPr>
              <a:t>site.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Payload</a:t>
            </a:r>
            <a:r>
              <a:rPr dirty="0" spc="-105"/>
              <a:t> </a:t>
            </a:r>
            <a:r>
              <a:rPr dirty="0"/>
              <a:t>vs.</a:t>
            </a:r>
            <a:r>
              <a:rPr dirty="0" spc="-110"/>
              <a:t> </a:t>
            </a:r>
            <a:r>
              <a:rPr dirty="0"/>
              <a:t>Launch</a:t>
            </a:r>
            <a:r>
              <a:rPr dirty="0" spc="-100"/>
              <a:t> </a:t>
            </a:r>
            <a:r>
              <a:rPr dirty="0" spc="-20"/>
              <a:t>Site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832" y="1351788"/>
            <a:ext cx="6702552" cy="4154424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37640" y="1952650"/>
            <a:ext cx="2468245" cy="3103245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Executive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Summary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Introduction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Methodology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Results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Conclusion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latin typeface="Carlito"/>
                <a:cs typeface="Carlito"/>
              </a:rPr>
              <a:t>Appendix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48969" y="1866138"/>
            <a:ext cx="349313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24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clearly</a:t>
            </a:r>
            <a:r>
              <a:rPr dirty="0" sz="24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indicates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2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orbits</a:t>
            </a:r>
            <a:r>
              <a:rPr dirty="0" sz="2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ES-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L1,</a:t>
            </a:r>
            <a:r>
              <a:rPr dirty="0" sz="24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GEO,</a:t>
            </a:r>
            <a:r>
              <a:rPr dirty="0" sz="2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HEO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SSO</a:t>
            </a:r>
            <a:r>
              <a:rPr dirty="0" sz="2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rlito"/>
                <a:cs typeface="Carlito"/>
              </a:rPr>
              <a:t>demonstrate</a:t>
            </a:r>
            <a:r>
              <a:rPr dirty="0" sz="24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highest</a:t>
            </a:r>
            <a:r>
              <a:rPr dirty="0" sz="24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dirty="0" sz="24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rates,</a:t>
            </a:r>
            <a:r>
              <a:rPr dirty="0" sz="24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GTO</a:t>
            </a:r>
            <a:r>
              <a:rPr dirty="0" sz="24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orbit</a:t>
            </a:r>
            <a:r>
              <a:rPr dirty="0" sz="24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exhibits</a:t>
            </a:r>
            <a:r>
              <a:rPr dirty="0" sz="24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lowest</a:t>
            </a:r>
            <a:r>
              <a:rPr dirty="0" sz="24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dirty="0" sz="24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r>
              <a:rPr dirty="0" sz="24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among them.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847CA"/>
                </a:solidFill>
              </a:rPr>
              <a:t>Success</a:t>
            </a:r>
            <a:r>
              <a:rPr dirty="0" spc="-95">
                <a:solidFill>
                  <a:srgbClr val="0847CA"/>
                </a:solidFill>
              </a:rPr>
              <a:t> </a:t>
            </a:r>
            <a:r>
              <a:rPr dirty="0">
                <a:solidFill>
                  <a:srgbClr val="0847CA"/>
                </a:solidFill>
              </a:rPr>
              <a:t>Rate</a:t>
            </a:r>
            <a:r>
              <a:rPr dirty="0" spc="-100">
                <a:solidFill>
                  <a:srgbClr val="0847CA"/>
                </a:solidFill>
              </a:rPr>
              <a:t> </a:t>
            </a:r>
            <a:r>
              <a:rPr dirty="0">
                <a:solidFill>
                  <a:srgbClr val="0847CA"/>
                </a:solidFill>
              </a:rPr>
              <a:t>vs.</a:t>
            </a:r>
            <a:r>
              <a:rPr dirty="0" spc="-95">
                <a:solidFill>
                  <a:srgbClr val="0847CA"/>
                </a:solidFill>
              </a:rPr>
              <a:t> </a:t>
            </a:r>
            <a:r>
              <a:rPr dirty="0">
                <a:solidFill>
                  <a:srgbClr val="0847CA"/>
                </a:solidFill>
              </a:rPr>
              <a:t>Orbit</a:t>
            </a:r>
            <a:r>
              <a:rPr dirty="0" spc="-110">
                <a:solidFill>
                  <a:srgbClr val="0847CA"/>
                </a:solidFill>
              </a:rPr>
              <a:t> </a:t>
            </a:r>
            <a:r>
              <a:rPr dirty="0" spc="-20">
                <a:solidFill>
                  <a:srgbClr val="0847CA"/>
                </a:solidFill>
              </a:rPr>
              <a:t>Type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40" y="1193291"/>
            <a:ext cx="6063996" cy="447141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63472" y="1959355"/>
            <a:ext cx="3745865" cy="270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into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GTO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orbit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appears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be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unrelated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flight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number.</a:t>
            </a:r>
            <a:endParaRPr sz="2200">
              <a:latin typeface="Carlito"/>
              <a:cs typeface="Carlito"/>
            </a:endParaRPr>
          </a:p>
          <a:p>
            <a:pPr marL="12700" marR="253365">
              <a:lnSpc>
                <a:spcPct val="100000"/>
              </a:lnSpc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contrast,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orbits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as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LEO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MEO,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there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a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noticeable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trend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increasing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rates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higher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flight numbers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105"/>
              <a:t> </a:t>
            </a:r>
            <a:r>
              <a:rPr dirty="0"/>
              <a:t>Number</a:t>
            </a:r>
            <a:r>
              <a:rPr dirty="0" spc="-95"/>
              <a:t> </a:t>
            </a:r>
            <a:r>
              <a:rPr dirty="0"/>
              <a:t>vs.</a:t>
            </a:r>
            <a:r>
              <a:rPr dirty="0" spc="-90"/>
              <a:t> </a:t>
            </a:r>
            <a:r>
              <a:rPr dirty="0"/>
              <a:t>Orbit</a:t>
            </a:r>
            <a:r>
              <a:rPr dirty="0" spc="-100"/>
              <a:t> </a:t>
            </a:r>
            <a:r>
              <a:rPr dirty="0" spc="-2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5732" y="1583436"/>
            <a:ext cx="6207252" cy="413004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32397" y="1436230"/>
            <a:ext cx="1301750" cy="1297940"/>
          </a:xfrm>
          <a:custGeom>
            <a:avLst/>
            <a:gdLst/>
            <a:ahLst/>
            <a:cxnLst/>
            <a:rect l="l" t="t" r="r" b="b"/>
            <a:pathLst>
              <a:path w="1301750" h="1297939">
                <a:moveTo>
                  <a:pt x="394017" y="469036"/>
                </a:moveTo>
                <a:lnTo>
                  <a:pt x="339051" y="448017"/>
                </a:lnTo>
                <a:lnTo>
                  <a:pt x="321894" y="444347"/>
                </a:lnTo>
                <a:lnTo>
                  <a:pt x="304901" y="445389"/>
                </a:lnTo>
                <a:lnTo>
                  <a:pt x="288810" y="450964"/>
                </a:lnTo>
                <a:lnTo>
                  <a:pt x="274383" y="460959"/>
                </a:lnTo>
                <a:lnTo>
                  <a:pt x="17322" y="718146"/>
                </a:lnTo>
                <a:lnTo>
                  <a:pt x="0" y="753630"/>
                </a:lnTo>
                <a:lnTo>
                  <a:pt x="7226" y="789724"/>
                </a:lnTo>
                <a:lnTo>
                  <a:pt x="33248" y="815505"/>
                </a:lnTo>
                <a:lnTo>
                  <a:pt x="72301" y="820051"/>
                </a:lnTo>
                <a:lnTo>
                  <a:pt x="287312" y="771525"/>
                </a:lnTo>
                <a:lnTo>
                  <a:pt x="297243" y="728903"/>
                </a:lnTo>
                <a:lnTo>
                  <a:pt x="309587" y="682320"/>
                </a:lnTo>
                <a:lnTo>
                  <a:pt x="324904" y="632421"/>
                </a:lnTo>
                <a:lnTo>
                  <a:pt x="343725" y="579818"/>
                </a:lnTo>
                <a:lnTo>
                  <a:pt x="366572" y="525145"/>
                </a:lnTo>
                <a:lnTo>
                  <a:pt x="394017" y="469036"/>
                </a:lnTo>
                <a:close/>
              </a:path>
              <a:path w="1301750" h="1297939">
                <a:moveTo>
                  <a:pt x="852652" y="974940"/>
                </a:moveTo>
                <a:lnTo>
                  <a:pt x="848309" y="957554"/>
                </a:lnTo>
                <a:lnTo>
                  <a:pt x="822439" y="891222"/>
                </a:lnTo>
                <a:lnTo>
                  <a:pt x="768756" y="917435"/>
                </a:lnTo>
                <a:lnTo>
                  <a:pt x="716280" y="939634"/>
                </a:lnTo>
                <a:lnTo>
                  <a:pt x="665416" y="958151"/>
                </a:lnTo>
                <a:lnTo>
                  <a:pt x="616585" y="973302"/>
                </a:lnTo>
                <a:lnTo>
                  <a:pt x="570166" y="985405"/>
                </a:lnTo>
                <a:lnTo>
                  <a:pt x="526580" y="994752"/>
                </a:lnTo>
                <a:lnTo>
                  <a:pt x="476465" y="1224445"/>
                </a:lnTo>
                <a:lnTo>
                  <a:pt x="480783" y="1263751"/>
                </a:lnTo>
                <a:lnTo>
                  <a:pt x="506171" y="1290167"/>
                </a:lnTo>
                <a:lnTo>
                  <a:pt x="542175" y="1297470"/>
                </a:lnTo>
                <a:lnTo>
                  <a:pt x="578319" y="1279448"/>
                </a:lnTo>
                <a:lnTo>
                  <a:pt x="835367" y="1022248"/>
                </a:lnTo>
                <a:lnTo>
                  <a:pt x="845578" y="1008507"/>
                </a:lnTo>
                <a:lnTo>
                  <a:pt x="851535" y="992327"/>
                </a:lnTo>
                <a:lnTo>
                  <a:pt x="852652" y="974940"/>
                </a:lnTo>
                <a:close/>
              </a:path>
              <a:path w="1301750" h="1297939">
                <a:moveTo>
                  <a:pt x="1213675" y="370370"/>
                </a:moveTo>
                <a:lnTo>
                  <a:pt x="1194028" y="328688"/>
                </a:lnTo>
                <a:lnTo>
                  <a:pt x="1166787" y="284429"/>
                </a:lnTo>
                <a:lnTo>
                  <a:pt x="1132281" y="238658"/>
                </a:lnTo>
                <a:lnTo>
                  <a:pt x="1090803" y="192430"/>
                </a:lnTo>
                <a:lnTo>
                  <a:pt x="1046734" y="152806"/>
                </a:lnTo>
                <a:lnTo>
                  <a:pt x="1028166" y="138722"/>
                </a:lnTo>
                <a:lnTo>
                  <a:pt x="1028166" y="353987"/>
                </a:lnTo>
                <a:lnTo>
                  <a:pt x="1021194" y="390410"/>
                </a:lnTo>
                <a:lnTo>
                  <a:pt x="1000277" y="422135"/>
                </a:lnTo>
                <a:lnTo>
                  <a:pt x="968565" y="443064"/>
                </a:lnTo>
                <a:lnTo>
                  <a:pt x="932167" y="450037"/>
                </a:lnTo>
                <a:lnTo>
                  <a:pt x="895464" y="443064"/>
                </a:lnTo>
                <a:lnTo>
                  <a:pt x="862850" y="422135"/>
                </a:lnTo>
                <a:lnTo>
                  <a:pt x="841933" y="390410"/>
                </a:lnTo>
                <a:lnTo>
                  <a:pt x="834961" y="353987"/>
                </a:lnTo>
                <a:lnTo>
                  <a:pt x="841933" y="317271"/>
                </a:lnTo>
                <a:lnTo>
                  <a:pt x="862850" y="284632"/>
                </a:lnTo>
                <a:lnTo>
                  <a:pt x="894562" y="263715"/>
                </a:lnTo>
                <a:lnTo>
                  <a:pt x="930960" y="256730"/>
                </a:lnTo>
                <a:lnTo>
                  <a:pt x="967663" y="263715"/>
                </a:lnTo>
                <a:lnTo>
                  <a:pt x="1000277" y="284632"/>
                </a:lnTo>
                <a:lnTo>
                  <a:pt x="1021194" y="317271"/>
                </a:lnTo>
                <a:lnTo>
                  <a:pt x="1028166" y="353987"/>
                </a:lnTo>
                <a:lnTo>
                  <a:pt x="1028166" y="138722"/>
                </a:lnTo>
                <a:lnTo>
                  <a:pt x="1002499" y="119240"/>
                </a:lnTo>
                <a:lnTo>
                  <a:pt x="959180" y="92354"/>
                </a:lnTo>
                <a:lnTo>
                  <a:pt x="917816" y="72732"/>
                </a:lnTo>
                <a:lnTo>
                  <a:pt x="876198" y="91084"/>
                </a:lnTo>
                <a:lnTo>
                  <a:pt x="833272" y="113004"/>
                </a:lnTo>
                <a:lnTo>
                  <a:pt x="789330" y="138696"/>
                </a:lnTo>
                <a:lnTo>
                  <a:pt x="744651" y="168338"/>
                </a:lnTo>
                <a:lnTo>
                  <a:pt x="699528" y="202145"/>
                </a:lnTo>
                <a:lnTo>
                  <a:pt x="654227" y="240296"/>
                </a:lnTo>
                <a:lnTo>
                  <a:pt x="609041" y="283019"/>
                </a:lnTo>
                <a:lnTo>
                  <a:pt x="567004" y="328091"/>
                </a:lnTo>
                <a:lnTo>
                  <a:pt x="529539" y="374218"/>
                </a:lnTo>
                <a:lnTo>
                  <a:pt x="496366" y="421017"/>
                </a:lnTo>
                <a:lnTo>
                  <a:pt x="467245" y="468096"/>
                </a:lnTo>
                <a:lnTo>
                  <a:pt x="441896" y="515061"/>
                </a:lnTo>
                <a:lnTo>
                  <a:pt x="420065" y="561555"/>
                </a:lnTo>
                <a:lnTo>
                  <a:pt x="401485" y="607174"/>
                </a:lnTo>
                <a:lnTo>
                  <a:pt x="385914" y="651535"/>
                </a:lnTo>
                <a:lnTo>
                  <a:pt x="373075" y="694258"/>
                </a:lnTo>
                <a:lnTo>
                  <a:pt x="362724" y="734961"/>
                </a:lnTo>
                <a:lnTo>
                  <a:pt x="354571" y="773252"/>
                </a:lnTo>
                <a:lnTo>
                  <a:pt x="343903" y="841082"/>
                </a:lnTo>
                <a:lnTo>
                  <a:pt x="444131" y="941374"/>
                </a:lnTo>
                <a:lnTo>
                  <a:pt x="512025" y="930795"/>
                </a:lnTo>
                <a:lnTo>
                  <a:pt x="550418" y="922756"/>
                </a:lnTo>
                <a:lnTo>
                  <a:pt x="591235" y="912545"/>
                </a:lnTo>
                <a:lnTo>
                  <a:pt x="634111" y="899871"/>
                </a:lnTo>
                <a:lnTo>
                  <a:pt x="678637" y="884466"/>
                </a:lnTo>
                <a:lnTo>
                  <a:pt x="724408" y="866063"/>
                </a:lnTo>
                <a:lnTo>
                  <a:pt x="771055" y="844410"/>
                </a:lnTo>
                <a:lnTo>
                  <a:pt x="818172" y="819213"/>
                </a:lnTo>
                <a:lnTo>
                  <a:pt x="865365" y="790219"/>
                </a:lnTo>
                <a:lnTo>
                  <a:pt x="912253" y="757148"/>
                </a:lnTo>
                <a:lnTo>
                  <a:pt x="958430" y="719734"/>
                </a:lnTo>
                <a:lnTo>
                  <a:pt x="1003503" y="677710"/>
                </a:lnTo>
                <a:lnTo>
                  <a:pt x="1046200" y="632587"/>
                </a:lnTo>
                <a:lnTo>
                  <a:pt x="1084338" y="587489"/>
                </a:lnTo>
                <a:lnTo>
                  <a:pt x="1118120" y="542658"/>
                </a:lnTo>
                <a:lnTo>
                  <a:pt x="1147749" y="498297"/>
                </a:lnTo>
                <a:lnTo>
                  <a:pt x="1173429" y="454647"/>
                </a:lnTo>
                <a:lnTo>
                  <a:pt x="1175791" y="450037"/>
                </a:lnTo>
                <a:lnTo>
                  <a:pt x="1195336" y="411924"/>
                </a:lnTo>
                <a:lnTo>
                  <a:pt x="1213675" y="370370"/>
                </a:lnTo>
                <a:close/>
              </a:path>
              <a:path w="1301750" h="1297939">
                <a:moveTo>
                  <a:pt x="1301457" y="27736"/>
                </a:moveTo>
                <a:lnTo>
                  <a:pt x="1294511" y="8026"/>
                </a:lnTo>
                <a:lnTo>
                  <a:pt x="1273632" y="558"/>
                </a:lnTo>
                <a:lnTo>
                  <a:pt x="1236370" y="0"/>
                </a:lnTo>
                <a:lnTo>
                  <a:pt x="1186802" y="5207"/>
                </a:lnTo>
                <a:lnTo>
                  <a:pt x="1129004" y="14986"/>
                </a:lnTo>
                <a:lnTo>
                  <a:pt x="1067092" y="28181"/>
                </a:lnTo>
                <a:lnTo>
                  <a:pt x="1005128" y="43624"/>
                </a:lnTo>
                <a:lnTo>
                  <a:pt x="1038110" y="64820"/>
                </a:lnTo>
                <a:lnTo>
                  <a:pt x="1071410" y="89522"/>
                </a:lnTo>
                <a:lnTo>
                  <a:pt x="1104696" y="117551"/>
                </a:lnTo>
                <a:lnTo>
                  <a:pt x="1137691" y="148755"/>
                </a:lnTo>
                <a:lnTo>
                  <a:pt x="1169822" y="182727"/>
                </a:lnTo>
                <a:lnTo>
                  <a:pt x="1198321" y="216700"/>
                </a:lnTo>
                <a:lnTo>
                  <a:pt x="1223175" y="250672"/>
                </a:lnTo>
                <a:lnTo>
                  <a:pt x="1244396" y="284632"/>
                </a:lnTo>
                <a:lnTo>
                  <a:pt x="1277150" y="162598"/>
                </a:lnTo>
                <a:lnTo>
                  <a:pt x="1290675" y="108115"/>
                </a:lnTo>
                <a:lnTo>
                  <a:pt x="1299476" y="62128"/>
                </a:lnTo>
                <a:lnTo>
                  <a:pt x="1301457" y="2773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14" y="2339407"/>
            <a:ext cx="227256" cy="228002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5215" y="2079752"/>
            <a:ext cx="32873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It's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evident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our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observation</a:t>
            </a:r>
            <a:r>
              <a:rPr dirty="0" sz="24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4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heavier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payloads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associated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higher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frequency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landings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PO,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LEO,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ISS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orbits.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Payload</a:t>
            </a:r>
            <a:r>
              <a:rPr dirty="0" spc="-85"/>
              <a:t> </a:t>
            </a:r>
            <a:r>
              <a:rPr dirty="0"/>
              <a:t>vs.</a:t>
            </a:r>
            <a:r>
              <a:rPr dirty="0" spc="-95"/>
              <a:t> </a:t>
            </a:r>
            <a:r>
              <a:rPr dirty="0"/>
              <a:t>Orbit</a:t>
            </a:r>
            <a:r>
              <a:rPr dirty="0" spc="-75"/>
              <a:t> </a:t>
            </a:r>
            <a:r>
              <a:rPr dirty="0" spc="-2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8700" y="1670304"/>
            <a:ext cx="6103620" cy="420776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48969" y="2428189"/>
            <a:ext cx="3700779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depicted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4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plot,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it's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apparent</a:t>
            </a:r>
            <a:r>
              <a:rPr dirty="0" sz="24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been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a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steady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rise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since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2013,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292929"/>
                </a:solidFill>
                <a:latin typeface="Carlito"/>
                <a:cs typeface="Carlito"/>
              </a:rPr>
              <a:t>with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exception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4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noticeable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drop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2018.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dirty="0" spc="-125"/>
              <a:t> </a:t>
            </a:r>
            <a:r>
              <a:rPr dirty="0"/>
              <a:t>Success</a:t>
            </a:r>
            <a:r>
              <a:rPr dirty="0" spc="-125"/>
              <a:t> </a:t>
            </a:r>
            <a:r>
              <a:rPr dirty="0" spc="-35"/>
              <a:t>Yearly</a:t>
            </a:r>
            <a:r>
              <a:rPr dirty="0" spc="-155"/>
              <a:t> </a:t>
            </a:r>
            <a:r>
              <a:rPr dirty="0" spc="-10"/>
              <a:t>Trend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900" y="1885188"/>
            <a:ext cx="6164579" cy="434187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42261"/>
            <a:ext cx="919226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used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DISTINCT</a:t>
            </a:r>
            <a:r>
              <a:rPr dirty="0" sz="22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keyword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eliminate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duplicate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entries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focus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solely</a:t>
            </a:r>
            <a:r>
              <a:rPr dirty="0" sz="22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on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distinct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names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stored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within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SPACEXTABLE.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dirty="0" spc="-90"/>
              <a:t> </a:t>
            </a:r>
            <a:r>
              <a:rPr dirty="0"/>
              <a:t>Launch</a:t>
            </a:r>
            <a:r>
              <a:rPr dirty="0" spc="-70"/>
              <a:t> </a:t>
            </a:r>
            <a:r>
              <a:rPr dirty="0"/>
              <a:t>Site</a:t>
            </a:r>
            <a:r>
              <a:rPr dirty="0" spc="-95"/>
              <a:t> </a:t>
            </a:r>
            <a:r>
              <a:rPr dirty="0" spc="-20"/>
              <a:t>Names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073907" y="2817876"/>
            <a:ext cx="5120640" cy="2956560"/>
            <a:chOff x="3073907" y="2817876"/>
            <a:chExt cx="5120640" cy="29565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3907" y="2817876"/>
              <a:ext cx="5120640" cy="29565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447" y="2947416"/>
              <a:ext cx="4866132" cy="270205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586865"/>
            <a:ext cx="908367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utilized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keywords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LIKE</a:t>
            </a:r>
            <a:r>
              <a:rPr dirty="0" sz="2400" spc="-6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LIMIT</a:t>
            </a:r>
            <a:r>
              <a:rPr dirty="0" sz="24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filter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display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only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first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five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records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database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name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begins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292929"/>
                </a:solidFill>
                <a:latin typeface="Carlito"/>
                <a:cs typeface="Carlito"/>
              </a:rPr>
              <a:t>with </a:t>
            </a:r>
            <a:r>
              <a:rPr dirty="0" sz="2400" spc="-280">
                <a:solidFill>
                  <a:srgbClr val="292929"/>
                </a:solidFill>
                <a:latin typeface="Trebuchet MS"/>
                <a:cs typeface="Trebuchet MS"/>
              </a:rPr>
              <a:t>“CCA“.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dirty="0" spc="-65"/>
              <a:t> </a:t>
            </a:r>
            <a:r>
              <a:rPr dirty="0"/>
              <a:t>Site</a:t>
            </a:r>
            <a:r>
              <a:rPr dirty="0" spc="-95"/>
              <a:t> </a:t>
            </a:r>
            <a:r>
              <a:rPr dirty="0"/>
              <a:t>Names</a:t>
            </a:r>
            <a:r>
              <a:rPr dirty="0" spc="-95"/>
              <a:t> </a:t>
            </a:r>
            <a:r>
              <a:rPr dirty="0"/>
              <a:t>Begin</a:t>
            </a:r>
            <a:r>
              <a:rPr dirty="0" spc="-85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 spc="-10"/>
              <a:t>'CCA'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40080" y="2782823"/>
            <a:ext cx="10558780" cy="3449320"/>
            <a:chOff x="640080" y="2782823"/>
            <a:chExt cx="10558780" cy="34493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" y="2782823"/>
              <a:ext cx="10558271" cy="34488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" y="2912363"/>
              <a:ext cx="10303764" cy="319430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39214"/>
            <a:ext cx="93440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aggregate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function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SUM</a:t>
            </a:r>
            <a:r>
              <a:rPr dirty="0" sz="2400" spc="-7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was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used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calculate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total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carried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boosters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292929"/>
                </a:solidFill>
                <a:latin typeface="Carlito"/>
                <a:cs typeface="Carlito"/>
              </a:rPr>
              <a:t>NASA.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Total</a:t>
            </a:r>
            <a:r>
              <a:rPr dirty="0" spc="-135"/>
              <a:t> </a:t>
            </a:r>
            <a:r>
              <a:rPr dirty="0" spc="-20"/>
              <a:t>Payload</a:t>
            </a:r>
            <a:r>
              <a:rPr dirty="0" spc="-120"/>
              <a:t> </a:t>
            </a:r>
            <a:r>
              <a:rPr dirty="0" spc="-20"/>
              <a:t>Mass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188464" y="2965704"/>
            <a:ext cx="6993890" cy="2447925"/>
            <a:chOff x="2188464" y="2965704"/>
            <a:chExt cx="6993890" cy="24479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464" y="2965704"/>
              <a:ext cx="6993636" cy="24475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8004" y="3095244"/>
              <a:ext cx="6739128" cy="219303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55624" y="1432305"/>
            <a:ext cx="88658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utilized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aggregate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function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AVG</a:t>
            </a:r>
            <a:r>
              <a:rPr dirty="0" sz="24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suitable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predicate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calculate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292929"/>
                </a:solidFill>
                <a:latin typeface="Carlito"/>
                <a:cs typeface="Carlito"/>
              </a:rPr>
              <a:t>average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carried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booster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version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F9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v1.1.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Average</a:t>
            </a:r>
            <a:r>
              <a:rPr dirty="0" spc="-95"/>
              <a:t> </a:t>
            </a:r>
            <a:r>
              <a:rPr dirty="0" spc="-20"/>
              <a:t>Payload</a:t>
            </a:r>
            <a:r>
              <a:rPr dirty="0" spc="-80"/>
              <a:t> </a:t>
            </a:r>
            <a:r>
              <a:rPr dirty="0"/>
              <a:t>Mass</a:t>
            </a:r>
            <a:r>
              <a:rPr dirty="0" spc="-85"/>
              <a:t> </a:t>
            </a:r>
            <a:r>
              <a:rPr dirty="0"/>
              <a:t>by</a:t>
            </a:r>
            <a:r>
              <a:rPr dirty="0" spc="-100"/>
              <a:t> </a:t>
            </a:r>
            <a:r>
              <a:rPr dirty="0"/>
              <a:t>F9</a:t>
            </a:r>
            <a:r>
              <a:rPr dirty="0" spc="-95"/>
              <a:t> </a:t>
            </a:r>
            <a:r>
              <a:rPr dirty="0" spc="-20"/>
              <a:t>v1.1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031492" y="3028188"/>
            <a:ext cx="7988934" cy="2327275"/>
            <a:chOff x="2031492" y="3028188"/>
            <a:chExt cx="7988934" cy="23272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3028188"/>
              <a:ext cx="7988808" cy="23271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032" y="3157728"/>
              <a:ext cx="7734300" cy="20726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39214"/>
            <a:ext cx="95192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It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was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observed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that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first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successful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landing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on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ground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pad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occurred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on </a:t>
            </a:r>
            <a:r>
              <a:rPr dirty="0" sz="2400">
                <a:latin typeface="Carlito"/>
                <a:cs typeface="Carlito"/>
              </a:rPr>
              <a:t>December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22,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2015.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dirty="0" spc="-185"/>
              <a:t> </a:t>
            </a:r>
            <a:r>
              <a:rPr dirty="0"/>
              <a:t>Successful</a:t>
            </a:r>
            <a:r>
              <a:rPr dirty="0" spc="-150"/>
              <a:t> </a:t>
            </a:r>
            <a:r>
              <a:rPr dirty="0"/>
              <a:t>Ground</a:t>
            </a:r>
            <a:r>
              <a:rPr dirty="0" spc="-150"/>
              <a:t> </a:t>
            </a:r>
            <a:r>
              <a:rPr dirty="0"/>
              <a:t>Landing</a:t>
            </a:r>
            <a:r>
              <a:rPr dirty="0" spc="-165"/>
              <a:t> </a:t>
            </a:r>
            <a:r>
              <a:rPr dirty="0" spc="-20"/>
              <a:t>Date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546860" y="2982467"/>
            <a:ext cx="8560435" cy="2080260"/>
            <a:chOff x="1546860" y="2982467"/>
            <a:chExt cx="8560435" cy="20802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0" y="2982467"/>
              <a:ext cx="8560308" cy="20802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3112007"/>
              <a:ext cx="8305800" cy="182575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590293"/>
            <a:ext cx="950595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employed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filter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boosters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achieved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successful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landings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drone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ships.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Additionally,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utilized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operator,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along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with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operator,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specify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landings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greater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than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4000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but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less</a:t>
            </a: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than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6000.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4893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z="2500"/>
              <a:t>Successful</a:t>
            </a:r>
            <a:r>
              <a:rPr dirty="0" sz="2500" spc="-50"/>
              <a:t> </a:t>
            </a:r>
            <a:r>
              <a:rPr dirty="0" sz="2500"/>
              <a:t>Drone</a:t>
            </a:r>
            <a:r>
              <a:rPr dirty="0" sz="2500" spc="-75"/>
              <a:t> </a:t>
            </a:r>
            <a:r>
              <a:rPr dirty="0" sz="2500"/>
              <a:t>Ship</a:t>
            </a:r>
            <a:r>
              <a:rPr dirty="0" sz="2500" spc="-70"/>
              <a:t> </a:t>
            </a:r>
            <a:r>
              <a:rPr dirty="0" sz="2500"/>
              <a:t>Landing</a:t>
            </a:r>
            <a:r>
              <a:rPr dirty="0" sz="2500" spc="-80"/>
              <a:t> </a:t>
            </a:r>
            <a:r>
              <a:rPr dirty="0" sz="2500"/>
              <a:t>with</a:t>
            </a:r>
            <a:r>
              <a:rPr dirty="0" sz="2500" spc="-80"/>
              <a:t> </a:t>
            </a:r>
            <a:r>
              <a:rPr dirty="0" sz="2500" spc="-10"/>
              <a:t>Payload</a:t>
            </a:r>
            <a:r>
              <a:rPr dirty="0" sz="2500" spc="-80"/>
              <a:t> </a:t>
            </a:r>
            <a:r>
              <a:rPr dirty="0" sz="2500"/>
              <a:t>between</a:t>
            </a:r>
            <a:r>
              <a:rPr dirty="0" sz="2500" spc="-70"/>
              <a:t> </a:t>
            </a:r>
            <a:r>
              <a:rPr dirty="0" sz="2500"/>
              <a:t>4000</a:t>
            </a:r>
            <a:r>
              <a:rPr dirty="0" sz="2500" spc="-80"/>
              <a:t> </a:t>
            </a:r>
            <a:r>
              <a:rPr dirty="0" sz="2500"/>
              <a:t>and</a:t>
            </a:r>
            <a:r>
              <a:rPr dirty="0" sz="2500" spc="-80"/>
              <a:t> </a:t>
            </a:r>
            <a:r>
              <a:rPr dirty="0" sz="2500" spc="-20"/>
              <a:t>6000</a:t>
            </a:r>
            <a:endParaRPr sz="2500"/>
          </a:p>
        </p:txBody>
      </p:sp>
      <p:grpSp>
        <p:nvGrpSpPr>
          <p:cNvPr id="4" name="object 4" descr=""/>
          <p:cNvGrpSpPr/>
          <p:nvPr/>
        </p:nvGrpSpPr>
        <p:grpSpPr>
          <a:xfrm>
            <a:off x="803148" y="3194304"/>
            <a:ext cx="10444480" cy="2237740"/>
            <a:chOff x="803148" y="3194304"/>
            <a:chExt cx="10444480" cy="22377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148" y="3194304"/>
              <a:ext cx="10443972" cy="22372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688" y="3323844"/>
              <a:ext cx="10189464" cy="198272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37640" y="1390269"/>
            <a:ext cx="3108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methodologies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95171" y="1697583"/>
            <a:ext cx="4520565" cy="290322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dirty="0" sz="17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through</a:t>
            </a:r>
            <a:r>
              <a:rPr dirty="0" sz="17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API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dirty="0" sz="17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Web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Scraping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Wrangling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17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17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SQL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17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17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Visualization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Visual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Folium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Machine</a:t>
            </a:r>
            <a:r>
              <a:rPr dirty="0" sz="17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Learning</a:t>
            </a:r>
            <a:r>
              <a:rPr dirty="0" sz="17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Prediction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7640" y="4719015"/>
            <a:ext cx="25495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all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 results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95171" y="5029505"/>
            <a:ext cx="3311525" cy="1257300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17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17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result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17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dirty="0" sz="17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 screenshots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Predictive</a:t>
            </a:r>
            <a:r>
              <a:rPr dirty="0" sz="17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 result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Executive</a:t>
            </a:r>
            <a:r>
              <a:rPr dirty="0" spc="-155"/>
              <a:t> </a:t>
            </a:r>
            <a:r>
              <a:rPr dirty="0" spc="-10"/>
              <a:t>Summary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5536691" y="355091"/>
            <a:ext cx="6655434" cy="4026535"/>
            <a:chOff x="5536691" y="355091"/>
            <a:chExt cx="6655434" cy="402653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6691" y="355091"/>
              <a:ext cx="3613404" cy="20939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6231" y="484631"/>
              <a:ext cx="3358896" cy="183946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19" y="2406396"/>
              <a:ext cx="4754880" cy="19751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9779" y="2535936"/>
              <a:ext cx="2293620" cy="168706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6659" y="2535936"/>
              <a:ext cx="2103120" cy="168706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646669" y="3213353"/>
            <a:ext cx="75628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latin typeface="Carlito"/>
                <a:cs typeface="Carlito"/>
              </a:rPr>
              <a:t>Distance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to</a:t>
            </a:r>
            <a:r>
              <a:rPr dirty="0" sz="600" spc="-15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closest</a:t>
            </a:r>
            <a:r>
              <a:rPr dirty="0" sz="600" spc="-25" b="1">
                <a:latin typeface="Carlito"/>
                <a:cs typeface="Carlito"/>
              </a:rPr>
              <a:t> </a:t>
            </a:r>
            <a:r>
              <a:rPr dirty="0" sz="600" spc="-20" b="1">
                <a:latin typeface="Carlito"/>
                <a:cs typeface="Carlito"/>
              </a:rPr>
              <a:t>City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657845" y="4088129"/>
            <a:ext cx="9112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latin typeface="Carlito"/>
                <a:cs typeface="Carlito"/>
              </a:rPr>
              <a:t>Distance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to</a:t>
            </a:r>
            <a:r>
              <a:rPr dirty="0" sz="600" spc="-15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closest</a:t>
            </a:r>
            <a:r>
              <a:rPr dirty="0" sz="600" spc="-25" b="1">
                <a:latin typeface="Carlito"/>
                <a:cs typeface="Carlito"/>
              </a:rPr>
              <a:t> </a:t>
            </a:r>
            <a:r>
              <a:rPr dirty="0" sz="600" spc="-10" b="1">
                <a:latin typeface="Carlito"/>
                <a:cs typeface="Carlito"/>
              </a:rPr>
              <a:t>Highway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749790" y="3257245"/>
            <a:ext cx="69278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latin typeface="Carlito"/>
                <a:cs typeface="Carlito"/>
              </a:rPr>
              <a:t>Distance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to</a:t>
            </a:r>
            <a:r>
              <a:rPr dirty="0" sz="600" spc="-15" b="1">
                <a:latin typeface="Carlito"/>
                <a:cs typeface="Carlito"/>
              </a:rPr>
              <a:t> </a:t>
            </a:r>
            <a:r>
              <a:rPr dirty="0" sz="600" spc="-10" b="1">
                <a:latin typeface="Carlito"/>
                <a:cs typeface="Carlito"/>
              </a:rPr>
              <a:t>Coastline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60966" y="4100906"/>
            <a:ext cx="90106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latin typeface="Carlito"/>
                <a:cs typeface="Carlito"/>
              </a:rPr>
              <a:t>Distance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to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b="1">
                <a:latin typeface="Carlito"/>
                <a:cs typeface="Carlito"/>
              </a:rPr>
              <a:t>closest</a:t>
            </a:r>
            <a:r>
              <a:rPr dirty="0" sz="600" spc="-20" b="1">
                <a:latin typeface="Carlito"/>
                <a:cs typeface="Carlito"/>
              </a:rPr>
              <a:t> </a:t>
            </a:r>
            <a:r>
              <a:rPr dirty="0" sz="600" spc="-10" b="1">
                <a:latin typeface="Carlito"/>
                <a:cs typeface="Carlito"/>
              </a:rPr>
              <a:t>Railroad</a:t>
            </a:r>
            <a:endParaRPr sz="600">
              <a:latin typeface="Carlito"/>
              <a:cs typeface="Carlito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734811" y="4404359"/>
            <a:ext cx="3415665" cy="2219325"/>
            <a:chOff x="5734811" y="4404359"/>
            <a:chExt cx="3415665" cy="2219325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4811" y="4404359"/>
              <a:ext cx="3415284" cy="221894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4351" y="4533899"/>
              <a:ext cx="3160776" cy="1964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39214"/>
            <a:ext cx="94780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employed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COUNT</a:t>
            </a:r>
            <a:r>
              <a:rPr dirty="0" sz="2400" spc="-6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function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extensively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compute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total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number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unsuccessful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landings.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536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60"/>
              <a:t>Total</a:t>
            </a:r>
            <a:r>
              <a:rPr dirty="0" sz="3100" spc="-85"/>
              <a:t> </a:t>
            </a:r>
            <a:r>
              <a:rPr dirty="0" sz="3100"/>
              <a:t>Number</a:t>
            </a:r>
            <a:r>
              <a:rPr dirty="0" sz="3100" spc="-105"/>
              <a:t> </a:t>
            </a:r>
            <a:r>
              <a:rPr dirty="0" sz="3100"/>
              <a:t>of</a:t>
            </a:r>
            <a:r>
              <a:rPr dirty="0" sz="3100" spc="-80"/>
              <a:t> </a:t>
            </a:r>
            <a:r>
              <a:rPr dirty="0" sz="3100" spc="-10"/>
              <a:t>Successful</a:t>
            </a:r>
            <a:r>
              <a:rPr dirty="0" sz="3100" spc="-85"/>
              <a:t> </a:t>
            </a:r>
            <a:r>
              <a:rPr dirty="0" sz="3100"/>
              <a:t>and</a:t>
            </a:r>
            <a:r>
              <a:rPr dirty="0" sz="3100" spc="-95"/>
              <a:t> </a:t>
            </a:r>
            <a:r>
              <a:rPr dirty="0" sz="3100"/>
              <a:t>Failure</a:t>
            </a:r>
            <a:r>
              <a:rPr dirty="0" sz="3100" spc="-65"/>
              <a:t> </a:t>
            </a:r>
            <a:r>
              <a:rPr dirty="0" sz="3100"/>
              <a:t>Mission</a:t>
            </a:r>
            <a:r>
              <a:rPr dirty="0" sz="3100" spc="-75"/>
              <a:t> </a:t>
            </a:r>
            <a:r>
              <a:rPr dirty="0" sz="3100" spc="-10"/>
              <a:t>Outcomes</a:t>
            </a:r>
            <a:endParaRPr sz="3100"/>
          </a:p>
        </p:txBody>
      </p:sp>
      <p:grpSp>
        <p:nvGrpSpPr>
          <p:cNvPr id="4" name="object 4" descr=""/>
          <p:cNvGrpSpPr/>
          <p:nvPr/>
        </p:nvGrpSpPr>
        <p:grpSpPr>
          <a:xfrm>
            <a:off x="2724911" y="2833116"/>
            <a:ext cx="6602095" cy="2719070"/>
            <a:chOff x="2724911" y="2833116"/>
            <a:chExt cx="6602095" cy="27190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4911" y="2833116"/>
              <a:ext cx="6601968" cy="27188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4451" y="2962656"/>
              <a:ext cx="6347459" cy="246430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371676"/>
            <a:ext cx="9441180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95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employed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subquery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within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WHERE</a:t>
            </a:r>
            <a:r>
              <a:rPr dirty="0" sz="24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alongside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MAX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()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ts val="2595"/>
              </a:lnSpc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function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determine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boosters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carried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maximum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payload.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Boosters</a:t>
            </a:r>
            <a:r>
              <a:rPr dirty="0" spc="-125"/>
              <a:t> </a:t>
            </a:r>
            <a:r>
              <a:rPr dirty="0"/>
              <a:t>Carried</a:t>
            </a:r>
            <a:r>
              <a:rPr dirty="0" spc="-130"/>
              <a:t> </a:t>
            </a:r>
            <a:r>
              <a:rPr dirty="0"/>
              <a:t>Maximum</a:t>
            </a:r>
            <a:r>
              <a:rPr dirty="0" spc="-120"/>
              <a:t> </a:t>
            </a:r>
            <a:r>
              <a:rPr dirty="0" spc="-10"/>
              <a:t>Payload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335024" y="2613660"/>
            <a:ext cx="8970645" cy="3874135"/>
            <a:chOff x="1335024" y="2613660"/>
            <a:chExt cx="8970645" cy="38741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5024" y="2613660"/>
              <a:ext cx="8970264" cy="38740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4" y="2743200"/>
              <a:ext cx="8715756" cy="36195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411351"/>
            <a:ext cx="956437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employed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combination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conditions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using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WHERE</a:t>
            </a:r>
            <a:r>
              <a:rPr dirty="0" sz="24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clause,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including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AND</a:t>
            </a:r>
            <a:r>
              <a:rPr dirty="0" sz="24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SUBSTR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,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filter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failed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drone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ships,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along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their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corresponding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booster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versions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names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292929"/>
                </a:solidFill>
                <a:latin typeface="Carlito"/>
                <a:cs typeface="Carlito"/>
              </a:rPr>
              <a:t>year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2015.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2015</a:t>
            </a:r>
            <a:r>
              <a:rPr dirty="0" spc="-105"/>
              <a:t> </a:t>
            </a:r>
            <a:r>
              <a:rPr dirty="0"/>
              <a:t>Launch</a:t>
            </a:r>
            <a:r>
              <a:rPr dirty="0" spc="-95"/>
              <a:t> </a:t>
            </a:r>
            <a:r>
              <a:rPr dirty="0" spc="-10"/>
              <a:t>Records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807464" y="3026664"/>
            <a:ext cx="8484235" cy="2650490"/>
            <a:chOff x="1807464" y="3026664"/>
            <a:chExt cx="8484235" cy="26504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464" y="3026664"/>
              <a:ext cx="8484108" cy="26502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7004" y="3156204"/>
              <a:ext cx="8229600" cy="239572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428749"/>
            <a:ext cx="3792220" cy="4561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selected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200" spc="-10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outcomes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their</a:t>
            </a:r>
            <a:r>
              <a:rPr dirty="0" sz="22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corresponding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counts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dataset,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using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WHERE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BETWEEN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AND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filter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landing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June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4,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2010,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March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20,</a:t>
            </a:r>
            <a:r>
              <a:rPr dirty="0" sz="22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2010.</a:t>
            </a:r>
            <a:endParaRPr sz="2200">
              <a:latin typeface="Carlito"/>
              <a:cs typeface="Carlito"/>
            </a:endParaRPr>
          </a:p>
          <a:p>
            <a:pPr marL="241300" marR="120014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Then,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applied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00AFEF"/>
                </a:solidFill>
                <a:latin typeface="Carlito"/>
                <a:cs typeface="Carlito"/>
              </a:rPr>
              <a:t>GROUP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BY</a:t>
            </a:r>
            <a:r>
              <a:rPr dirty="0" sz="2200" spc="-6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group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landing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ORDER</a:t>
            </a:r>
            <a:r>
              <a:rPr dirty="0" sz="2200" spc="-3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35">
                <a:solidFill>
                  <a:srgbClr val="00AFEF"/>
                </a:solidFill>
                <a:latin typeface="Carlito"/>
                <a:cs typeface="Carlito"/>
              </a:rPr>
              <a:t>BY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clause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arrange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grouped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in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descending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order.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4159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Rank</a:t>
            </a:r>
            <a:r>
              <a:rPr dirty="0" sz="2800" spc="-60"/>
              <a:t> </a:t>
            </a:r>
            <a:r>
              <a:rPr dirty="0" sz="2800"/>
              <a:t>Landing</a:t>
            </a:r>
            <a:r>
              <a:rPr dirty="0" sz="2800" spc="-40"/>
              <a:t> </a:t>
            </a:r>
            <a:r>
              <a:rPr dirty="0" sz="2800" spc="-10"/>
              <a:t>Outcomes</a:t>
            </a:r>
            <a:r>
              <a:rPr dirty="0" sz="2800" spc="-40"/>
              <a:t> </a:t>
            </a:r>
            <a:r>
              <a:rPr dirty="0" sz="2800"/>
              <a:t>Between</a:t>
            </a:r>
            <a:r>
              <a:rPr dirty="0" sz="2800" spc="-80"/>
              <a:t> </a:t>
            </a:r>
            <a:r>
              <a:rPr dirty="0" sz="2800" spc="-20"/>
              <a:t>2010-</a:t>
            </a:r>
            <a:r>
              <a:rPr dirty="0" sz="2800" spc="-10"/>
              <a:t>06-</a:t>
            </a:r>
            <a:r>
              <a:rPr dirty="0" sz="2800"/>
              <a:t>04</a:t>
            </a:r>
            <a:r>
              <a:rPr dirty="0" sz="2800" spc="-10"/>
              <a:t> </a:t>
            </a:r>
            <a:r>
              <a:rPr dirty="0" sz="2800"/>
              <a:t>and</a:t>
            </a:r>
            <a:r>
              <a:rPr dirty="0" sz="2800" spc="-40"/>
              <a:t> </a:t>
            </a:r>
            <a:r>
              <a:rPr dirty="0" sz="2800" spc="-20"/>
              <a:t>2017-</a:t>
            </a:r>
            <a:r>
              <a:rPr dirty="0" sz="2800" spc="-10"/>
              <a:t>03-</a:t>
            </a:r>
            <a:r>
              <a:rPr dirty="0" sz="2800" spc="-25"/>
              <a:t>20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5140452" y="1629155"/>
            <a:ext cx="6442075" cy="3851275"/>
            <a:chOff x="5140452" y="1629155"/>
            <a:chExt cx="6442075" cy="38512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452" y="1629155"/>
              <a:ext cx="6441948" cy="38511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9992" y="1758695"/>
              <a:ext cx="6187440" cy="35966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41019" y="1456385"/>
            <a:ext cx="9728200" cy="785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95"/>
              </a:spcBef>
            </a:pPr>
            <a:r>
              <a:rPr dirty="0" sz="2800">
                <a:latin typeface="Carlito"/>
                <a:cs typeface="Carlito"/>
              </a:rPr>
              <a:t>A</a:t>
            </a:r>
            <a:r>
              <a:rPr dirty="0" sz="2400">
                <a:latin typeface="Carlito"/>
                <a:cs typeface="Carlito"/>
              </a:rPr>
              <a:t>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observed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from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map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,the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launch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sites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are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located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along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coasts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of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the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ts val="2750"/>
              </a:lnSpc>
            </a:pPr>
            <a:r>
              <a:rPr dirty="0" sz="2400">
                <a:latin typeface="Carlito"/>
                <a:cs typeface="Carlito"/>
              </a:rPr>
              <a:t>United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States,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specifically</a:t>
            </a:r>
            <a:r>
              <a:rPr dirty="0" sz="2400" spc="-9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California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Florida.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dirty="0" spc="-100"/>
              <a:t> </a:t>
            </a:r>
            <a:r>
              <a:rPr dirty="0"/>
              <a:t>Launch</a:t>
            </a:r>
            <a:r>
              <a:rPr dirty="0" spc="-80"/>
              <a:t> </a:t>
            </a:r>
            <a:r>
              <a:rPr dirty="0"/>
              <a:t>Sites</a:t>
            </a:r>
            <a:r>
              <a:rPr dirty="0" spc="-105"/>
              <a:t> </a:t>
            </a:r>
            <a:r>
              <a:rPr dirty="0"/>
              <a:t>Global</a:t>
            </a:r>
            <a:r>
              <a:rPr dirty="0" spc="-75"/>
              <a:t> </a:t>
            </a:r>
            <a:r>
              <a:rPr dirty="0"/>
              <a:t>Map</a:t>
            </a:r>
            <a:r>
              <a:rPr dirty="0" spc="-85"/>
              <a:t> </a:t>
            </a:r>
            <a:r>
              <a:rPr dirty="0" spc="-10"/>
              <a:t>Markers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633727" y="2188464"/>
            <a:ext cx="8695690" cy="4363720"/>
            <a:chOff x="1633727" y="2188464"/>
            <a:chExt cx="8695690" cy="43637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3727" y="2394204"/>
              <a:ext cx="8470392" cy="41574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267" y="2523744"/>
              <a:ext cx="8215883" cy="39029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687" y="2188464"/>
              <a:ext cx="4062221" cy="267995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28866" y="3659885"/>
              <a:ext cx="2443480" cy="966469"/>
            </a:xfrm>
            <a:custGeom>
              <a:avLst/>
              <a:gdLst/>
              <a:ahLst/>
              <a:cxnLst/>
              <a:rect l="l" t="t" r="r" b="b"/>
              <a:pathLst>
                <a:path w="2443479" h="966470">
                  <a:moveTo>
                    <a:pt x="2442972" y="86868"/>
                  </a:moveTo>
                  <a:lnTo>
                    <a:pt x="2357755" y="85217"/>
                  </a:lnTo>
                  <a:lnTo>
                    <a:pt x="2370023" y="111010"/>
                  </a:lnTo>
                  <a:lnTo>
                    <a:pt x="617626" y="945489"/>
                  </a:lnTo>
                  <a:lnTo>
                    <a:pt x="49149" y="58966"/>
                  </a:lnTo>
                  <a:lnTo>
                    <a:pt x="65824" y="48260"/>
                  </a:lnTo>
                  <a:lnTo>
                    <a:pt x="73152" y="43561"/>
                  </a:lnTo>
                  <a:lnTo>
                    <a:pt x="0" y="0"/>
                  </a:lnTo>
                  <a:lnTo>
                    <a:pt x="9017" y="84709"/>
                  </a:lnTo>
                  <a:lnTo>
                    <a:pt x="33134" y="69240"/>
                  </a:lnTo>
                  <a:lnTo>
                    <a:pt x="606298" y="963041"/>
                  </a:lnTo>
                  <a:lnTo>
                    <a:pt x="614260" y="957922"/>
                  </a:lnTo>
                  <a:lnTo>
                    <a:pt x="618236" y="966343"/>
                  </a:lnTo>
                  <a:lnTo>
                    <a:pt x="2378252" y="128295"/>
                  </a:lnTo>
                  <a:lnTo>
                    <a:pt x="2390521" y="154051"/>
                  </a:lnTo>
                  <a:lnTo>
                    <a:pt x="2428392" y="105537"/>
                  </a:lnTo>
                  <a:lnTo>
                    <a:pt x="2442972" y="86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37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0144" y="1272539"/>
            <a:ext cx="4123944" cy="20010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343400" y="1415796"/>
            <a:ext cx="3842385" cy="1719580"/>
          </a:xfrm>
          <a:prstGeom prst="rect">
            <a:avLst/>
          </a:prstGeom>
          <a:ln w="76200">
            <a:solidFill>
              <a:srgbClr val="FFCCCC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algn="ctr" marL="128270" marR="120014">
              <a:lnSpc>
                <a:spcPct val="80000"/>
              </a:lnSpc>
              <a:spcBef>
                <a:spcPts val="26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50"/>
                </a:solidFill>
                <a:latin typeface="Carlito"/>
                <a:cs typeface="Carlito"/>
              </a:rPr>
              <a:t>green</a:t>
            </a:r>
            <a:r>
              <a:rPr dirty="0" sz="2400" spc="-4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markers</a:t>
            </a:r>
            <a:r>
              <a:rPr dirty="0" sz="24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map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indicate</a:t>
            </a:r>
            <a:r>
              <a:rPr dirty="0" sz="24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successful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landings,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whereas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Carlito"/>
                <a:cs typeface="Carlito"/>
              </a:rPr>
              <a:t>red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markers</a:t>
            </a:r>
            <a:r>
              <a:rPr dirty="0" sz="2400" spc="-114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denote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unsuccessful landings.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Markers</a:t>
            </a:r>
            <a:r>
              <a:rPr dirty="0" spc="-105"/>
              <a:t> </a:t>
            </a:r>
            <a:r>
              <a:rPr dirty="0"/>
              <a:t>showing</a:t>
            </a:r>
            <a:r>
              <a:rPr dirty="0" spc="-85"/>
              <a:t> </a:t>
            </a:r>
            <a:r>
              <a:rPr dirty="0"/>
              <a:t>launch</a:t>
            </a:r>
            <a:r>
              <a:rPr dirty="0" spc="-95"/>
              <a:t> </a:t>
            </a:r>
            <a:r>
              <a:rPr dirty="0"/>
              <a:t>sites</a:t>
            </a:r>
            <a:r>
              <a:rPr dirty="0" spc="-120"/>
              <a:t> </a:t>
            </a:r>
            <a:r>
              <a:rPr dirty="0"/>
              <a:t>with</a:t>
            </a:r>
            <a:r>
              <a:rPr dirty="0" spc="-105"/>
              <a:t> </a:t>
            </a:r>
            <a:r>
              <a:rPr dirty="0"/>
              <a:t>color</a:t>
            </a:r>
            <a:r>
              <a:rPr dirty="0" spc="-105"/>
              <a:t> </a:t>
            </a:r>
            <a:r>
              <a:rPr dirty="0" spc="-10"/>
              <a:t>labels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769619" y="1327403"/>
            <a:ext cx="10515600" cy="4876800"/>
            <a:chOff x="769619" y="1327403"/>
            <a:chExt cx="10515600" cy="48768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8367" y="1327403"/>
              <a:ext cx="3006852" cy="48767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19" y="1327403"/>
              <a:ext cx="3488436" cy="48767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8055" y="3285743"/>
              <a:ext cx="4020311" cy="291846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37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dirty="0" spc="-80"/>
              <a:t> </a:t>
            </a:r>
            <a:r>
              <a:rPr dirty="0"/>
              <a:t>Site</a:t>
            </a:r>
            <a:r>
              <a:rPr dirty="0" spc="-110"/>
              <a:t> </a:t>
            </a:r>
            <a:r>
              <a:rPr dirty="0" spc="-10"/>
              <a:t>distance</a:t>
            </a:r>
            <a:r>
              <a:rPr dirty="0" spc="-90"/>
              <a:t> </a:t>
            </a:r>
            <a:r>
              <a:rPr dirty="0"/>
              <a:t>to</a:t>
            </a:r>
            <a:r>
              <a:rPr dirty="0" spc="-90"/>
              <a:t> </a:t>
            </a:r>
            <a:r>
              <a:rPr dirty="0" spc="-10"/>
              <a:t>landmarks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94359" y="1385316"/>
            <a:ext cx="11486515" cy="4998720"/>
            <a:chOff x="594359" y="1385316"/>
            <a:chExt cx="11486515" cy="49987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5316"/>
              <a:ext cx="11486388" cy="49987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6148" y="1514856"/>
              <a:ext cx="5440680" cy="471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19" y="1514856"/>
              <a:ext cx="4986528" cy="471220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48969" y="3342259"/>
            <a:ext cx="2201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Distance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to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closest</a:t>
            </a:r>
            <a:r>
              <a:rPr dirty="0" sz="1800" spc="-8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City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37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875487" y="5784291"/>
            <a:ext cx="2651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Distance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to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closest</a:t>
            </a:r>
            <a:r>
              <a:rPr dirty="0" sz="1800" spc="-80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Highway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36158" y="3465957"/>
            <a:ext cx="201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Distance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to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Coastline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62573" y="5821781"/>
            <a:ext cx="2625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Distance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to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closest</a:t>
            </a:r>
            <a:r>
              <a:rPr dirty="0" sz="1800" spc="-80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Railroad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80" y="1434083"/>
            <a:ext cx="10847832" cy="45918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85215" y="4278248"/>
            <a:ext cx="359219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pie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chart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illustrates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KSC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LC-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39A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highest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launches,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while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CCAFS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SLC-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40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fewest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launches.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41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408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Pie</a:t>
            </a:r>
            <a:r>
              <a:rPr dirty="0" sz="2800" spc="-50"/>
              <a:t> </a:t>
            </a:r>
            <a:r>
              <a:rPr dirty="0" sz="2800"/>
              <a:t>chart</a:t>
            </a:r>
            <a:r>
              <a:rPr dirty="0" sz="2800" spc="-45"/>
              <a:t> </a:t>
            </a:r>
            <a:r>
              <a:rPr dirty="0" sz="2800"/>
              <a:t>showing</a:t>
            </a:r>
            <a:r>
              <a:rPr dirty="0" sz="2800" spc="-45"/>
              <a:t> </a:t>
            </a:r>
            <a:r>
              <a:rPr dirty="0" sz="2800"/>
              <a:t>the</a:t>
            </a:r>
            <a:r>
              <a:rPr dirty="0" sz="2800" spc="-55"/>
              <a:t> </a:t>
            </a:r>
            <a:r>
              <a:rPr dirty="0" sz="2800"/>
              <a:t>success</a:t>
            </a:r>
            <a:r>
              <a:rPr dirty="0" sz="2800" spc="-35"/>
              <a:t> </a:t>
            </a:r>
            <a:r>
              <a:rPr dirty="0" sz="2800" spc="-10"/>
              <a:t>percentage</a:t>
            </a:r>
            <a:r>
              <a:rPr dirty="0" sz="2800" spc="-65"/>
              <a:t> </a:t>
            </a:r>
            <a:r>
              <a:rPr dirty="0" sz="2800"/>
              <a:t>achieved</a:t>
            </a:r>
            <a:r>
              <a:rPr dirty="0" sz="2800" spc="-55"/>
              <a:t> </a:t>
            </a:r>
            <a:r>
              <a:rPr dirty="0" sz="2800"/>
              <a:t>by</a:t>
            </a:r>
            <a:r>
              <a:rPr dirty="0" sz="2800" spc="-55"/>
              <a:t> </a:t>
            </a:r>
            <a:r>
              <a:rPr dirty="0" sz="2800"/>
              <a:t>all</a:t>
            </a:r>
            <a:r>
              <a:rPr dirty="0" sz="2800" spc="-65"/>
              <a:t> </a:t>
            </a:r>
            <a:r>
              <a:rPr dirty="0" sz="2800"/>
              <a:t>Launch</a:t>
            </a:r>
            <a:r>
              <a:rPr dirty="0" sz="2800" spc="-40"/>
              <a:t> </a:t>
            </a:r>
            <a:r>
              <a:rPr dirty="0" sz="2800" spc="-10"/>
              <a:t>Sites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6509"/>
            <a:ext cx="23958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Introduction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251818" y="6131534"/>
            <a:ext cx="12827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14"/>
              </a:lnSpc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37640" y="1562481"/>
            <a:ext cx="10584180" cy="37865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commercial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space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age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arrived,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companies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making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space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travel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more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accessible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than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ever.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Among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them,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SpaceX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stands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out,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promoting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rocket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significantly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lower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cost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than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competitors,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thanks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its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innovative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approach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reusing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stage.</a:t>
            </a:r>
            <a:endParaRPr sz="2000">
              <a:latin typeface="Carlito"/>
              <a:cs typeface="Carlito"/>
            </a:endParaRPr>
          </a:p>
          <a:p>
            <a:pPr marL="12700" marR="257810">
              <a:lnSpc>
                <a:spcPct val="100000"/>
              </a:lnSpc>
              <a:spcBef>
                <a:spcPts val="1400"/>
              </a:spcBef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this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capstone,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embark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journey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predict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stage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landings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using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advanced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Machine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Learning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models.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aim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provide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valuable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insights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cost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estimation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fiercely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competitive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space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industry</a:t>
            </a:r>
            <a:r>
              <a:rPr dirty="0" sz="20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by:</a:t>
            </a:r>
            <a:endParaRPr sz="2000">
              <a:latin typeface="Carlito"/>
              <a:cs typeface="Carlito"/>
            </a:endParaRPr>
          </a:p>
          <a:p>
            <a:pPr marL="240029" indent="-227329">
              <a:lnSpc>
                <a:spcPct val="100000"/>
              </a:lnSpc>
              <a:spcBef>
                <a:spcPts val="1395"/>
              </a:spcBef>
              <a:buFont typeface="Trebuchet MS"/>
              <a:buChar char="–"/>
              <a:tabLst>
                <a:tab pos="240029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Utilizing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advanced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Machine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Learning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models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predict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stage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Trebuchet MS"/>
              <a:buChar char="–"/>
              <a:tabLst>
                <a:tab pos="240029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Identifying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analyzing</a:t>
            </a:r>
            <a:r>
              <a:rPr dirty="0" sz="20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key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factors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influence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stage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239395" marR="900430" indent="-227329">
              <a:lnSpc>
                <a:spcPct val="100000"/>
              </a:lnSpc>
              <a:spcBef>
                <a:spcPts val="1405"/>
              </a:spcBef>
              <a:buFont typeface="Trebuchet MS"/>
              <a:buChar char="–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Providing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valuable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insights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into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space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industry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understanding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relationship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various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factors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success.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6" y="1644395"/>
            <a:ext cx="10564368" cy="43815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92555" y="5305425"/>
            <a:ext cx="102304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KSC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LC-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39A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achieved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among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all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sites,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x%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and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failure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y%.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41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4159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Pie</a:t>
            </a:r>
            <a:r>
              <a:rPr dirty="0" sz="2800" spc="-70"/>
              <a:t> </a:t>
            </a:r>
            <a:r>
              <a:rPr dirty="0" sz="2800"/>
              <a:t>chart</a:t>
            </a:r>
            <a:r>
              <a:rPr dirty="0" sz="2800" spc="-65"/>
              <a:t> </a:t>
            </a:r>
            <a:r>
              <a:rPr dirty="0" sz="2800"/>
              <a:t>showing</a:t>
            </a:r>
            <a:r>
              <a:rPr dirty="0" sz="2800" spc="-65"/>
              <a:t> </a:t>
            </a:r>
            <a:r>
              <a:rPr dirty="0" sz="2800"/>
              <a:t>the</a:t>
            </a:r>
            <a:r>
              <a:rPr dirty="0" sz="2800" spc="-70"/>
              <a:t> </a:t>
            </a:r>
            <a:r>
              <a:rPr dirty="0" sz="2800"/>
              <a:t>Launch</a:t>
            </a:r>
            <a:r>
              <a:rPr dirty="0" sz="2800" spc="-60"/>
              <a:t> </a:t>
            </a:r>
            <a:r>
              <a:rPr dirty="0" sz="2800"/>
              <a:t>site</a:t>
            </a:r>
            <a:r>
              <a:rPr dirty="0" sz="2800" spc="-65"/>
              <a:t> </a:t>
            </a:r>
            <a:r>
              <a:rPr dirty="0" sz="2800"/>
              <a:t>with</a:t>
            </a:r>
            <a:r>
              <a:rPr dirty="0" sz="2800" spc="-80"/>
              <a:t> </a:t>
            </a:r>
            <a:r>
              <a:rPr dirty="0" sz="2800"/>
              <a:t>the</a:t>
            </a:r>
            <a:r>
              <a:rPr dirty="0" sz="2800" spc="-70"/>
              <a:t> </a:t>
            </a:r>
            <a:r>
              <a:rPr dirty="0" sz="2800"/>
              <a:t>highest</a:t>
            </a:r>
            <a:r>
              <a:rPr dirty="0" sz="2800" spc="-45"/>
              <a:t> </a:t>
            </a:r>
            <a:r>
              <a:rPr dirty="0" sz="2800"/>
              <a:t>launch</a:t>
            </a:r>
            <a:r>
              <a:rPr dirty="0" sz="2800" spc="-55"/>
              <a:t> </a:t>
            </a:r>
            <a:r>
              <a:rPr dirty="0" sz="2800"/>
              <a:t>success</a:t>
            </a:r>
            <a:r>
              <a:rPr dirty="0" sz="2800" spc="-40"/>
              <a:t> </a:t>
            </a:r>
            <a:r>
              <a:rPr dirty="0" sz="2800" spc="-10"/>
              <a:t>ratio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9831" y="1696211"/>
            <a:ext cx="5724525" cy="4320540"/>
            <a:chOff x="179831" y="1696211"/>
            <a:chExt cx="5724525" cy="43205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696211"/>
              <a:ext cx="5724144" cy="432054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1" y="1825751"/>
              <a:ext cx="5469635" cy="406603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6193535" y="1696211"/>
            <a:ext cx="5724525" cy="4320540"/>
            <a:chOff x="6193535" y="1696211"/>
            <a:chExt cx="5724525" cy="432054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535" y="1696211"/>
              <a:ext cx="5724144" cy="43205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3075" y="1825751"/>
              <a:ext cx="5469635" cy="4066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345440" marR="5080">
              <a:lnSpc>
                <a:spcPts val="3030"/>
              </a:lnSpc>
              <a:spcBef>
                <a:spcPts val="475"/>
              </a:spcBef>
            </a:pPr>
            <a:r>
              <a:rPr dirty="0" sz="2800" spc="-10"/>
              <a:t>Scatter</a:t>
            </a:r>
            <a:r>
              <a:rPr dirty="0" sz="2800" spc="-75"/>
              <a:t> </a:t>
            </a:r>
            <a:r>
              <a:rPr dirty="0" sz="2800"/>
              <a:t>plot</a:t>
            </a:r>
            <a:r>
              <a:rPr dirty="0" sz="2800" spc="-55"/>
              <a:t> </a:t>
            </a:r>
            <a:r>
              <a:rPr dirty="0" sz="2800"/>
              <a:t>of</a:t>
            </a:r>
            <a:r>
              <a:rPr dirty="0" sz="2800" spc="-65"/>
              <a:t> </a:t>
            </a:r>
            <a:r>
              <a:rPr dirty="0" sz="2800" spc="-10"/>
              <a:t>Payload</a:t>
            </a:r>
            <a:r>
              <a:rPr dirty="0" sz="2800" spc="-55"/>
              <a:t> </a:t>
            </a:r>
            <a:r>
              <a:rPr dirty="0" sz="2800"/>
              <a:t>vs</a:t>
            </a:r>
            <a:r>
              <a:rPr dirty="0" sz="2800" spc="-50"/>
              <a:t> </a:t>
            </a:r>
            <a:r>
              <a:rPr dirty="0" sz="2800"/>
              <a:t>Launch</a:t>
            </a:r>
            <a:r>
              <a:rPr dirty="0" sz="2800" spc="-50"/>
              <a:t> </a:t>
            </a:r>
            <a:r>
              <a:rPr dirty="0" sz="2800"/>
              <a:t>Outcome</a:t>
            </a:r>
            <a:r>
              <a:rPr dirty="0" sz="2800" spc="-40"/>
              <a:t> </a:t>
            </a:r>
            <a:r>
              <a:rPr dirty="0" sz="2800"/>
              <a:t>for</a:t>
            </a:r>
            <a:r>
              <a:rPr dirty="0" sz="2800" spc="-60"/>
              <a:t> </a:t>
            </a:r>
            <a:r>
              <a:rPr dirty="0" sz="2800"/>
              <a:t>all</a:t>
            </a:r>
            <a:r>
              <a:rPr dirty="0" sz="2800" spc="-75"/>
              <a:t> </a:t>
            </a:r>
            <a:r>
              <a:rPr dirty="0" sz="2800"/>
              <a:t>sites,</a:t>
            </a:r>
            <a:r>
              <a:rPr dirty="0" sz="2800" spc="-60"/>
              <a:t> </a:t>
            </a:r>
            <a:r>
              <a:rPr dirty="0" sz="2800"/>
              <a:t>with</a:t>
            </a:r>
            <a:r>
              <a:rPr dirty="0" sz="2800" spc="-60"/>
              <a:t> </a:t>
            </a:r>
            <a:r>
              <a:rPr dirty="0" sz="2800" spc="-10"/>
              <a:t>different </a:t>
            </a:r>
            <a:r>
              <a:rPr dirty="0" sz="2800"/>
              <a:t>payload</a:t>
            </a:r>
            <a:r>
              <a:rPr dirty="0" sz="2800" spc="-85"/>
              <a:t> </a:t>
            </a:r>
            <a:r>
              <a:rPr dirty="0" sz="2800"/>
              <a:t>selected</a:t>
            </a:r>
            <a:r>
              <a:rPr dirty="0" sz="2800" spc="-90"/>
              <a:t> </a:t>
            </a:r>
            <a:r>
              <a:rPr dirty="0" sz="2800"/>
              <a:t>in</a:t>
            </a:r>
            <a:r>
              <a:rPr dirty="0" sz="2800" spc="-90"/>
              <a:t> </a:t>
            </a:r>
            <a:r>
              <a:rPr dirty="0" sz="2800"/>
              <a:t>the</a:t>
            </a:r>
            <a:r>
              <a:rPr dirty="0" sz="2800" spc="-85"/>
              <a:t> </a:t>
            </a:r>
            <a:r>
              <a:rPr dirty="0" sz="2800"/>
              <a:t>range</a:t>
            </a:r>
            <a:r>
              <a:rPr dirty="0" sz="2800" spc="-85"/>
              <a:t> </a:t>
            </a:r>
            <a:r>
              <a:rPr dirty="0" sz="2800" spc="-10"/>
              <a:t>slider</a:t>
            </a:r>
            <a:endParaRPr sz="2800"/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41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388721" y="1338783"/>
            <a:ext cx="106502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25515" algn="l"/>
              </a:tabLst>
            </a:pPr>
            <a:r>
              <a:rPr dirty="0" baseline="1262" sz="3300">
                <a:solidFill>
                  <a:srgbClr val="292929"/>
                </a:solidFill>
                <a:latin typeface="Carlito"/>
                <a:cs typeface="Carlito"/>
              </a:rPr>
              <a:t>Low</a:t>
            </a:r>
            <a:r>
              <a:rPr dirty="0" baseline="1262" sz="3300" spc="-97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baseline="1262" sz="3300" spc="-15">
                <a:solidFill>
                  <a:srgbClr val="292929"/>
                </a:solidFill>
                <a:latin typeface="Carlito"/>
                <a:cs typeface="Carlito"/>
              </a:rPr>
              <a:t>weighted</a:t>
            </a:r>
            <a:r>
              <a:rPr dirty="0" baseline="1262" sz="3300" spc="-52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baseline="1262" sz="3300" spc="-15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baseline="1262" sz="3300" spc="-1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baseline="1262" sz="3300" spc="-15">
                <a:solidFill>
                  <a:srgbClr val="292929"/>
                </a:solidFill>
                <a:latin typeface="Carlito"/>
                <a:cs typeface="Carlito"/>
              </a:rPr>
              <a:t>(0-5000)kg</a:t>
            </a:r>
            <a:r>
              <a:rPr dirty="0" baseline="1262" sz="3300">
                <a:solidFill>
                  <a:srgbClr val="292929"/>
                </a:solidFill>
                <a:latin typeface="Carlito"/>
                <a:cs typeface="Carlito"/>
              </a:rPr>
              <a:t>	</a:t>
            </a:r>
            <a:r>
              <a:rPr dirty="0" sz="2200">
                <a:latin typeface="Carlito"/>
                <a:cs typeface="Carlito"/>
              </a:rPr>
              <a:t>Heavy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weighted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Payload</a:t>
            </a:r>
            <a:r>
              <a:rPr dirty="0" sz="2200" spc="-9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(5000-</a:t>
            </a:r>
            <a:r>
              <a:rPr dirty="0" sz="2200" spc="-10">
                <a:latin typeface="Carlito"/>
                <a:cs typeface="Carlito"/>
              </a:rPr>
              <a:t>10000)kg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54022" y="5917183"/>
            <a:ext cx="8550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Low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weighted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higher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compared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High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weighted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Payload.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747265"/>
            <a:ext cx="334391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bar</a:t>
            </a:r>
            <a:r>
              <a:rPr dirty="0" sz="24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chart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observation,</a:t>
            </a:r>
            <a:r>
              <a:rPr dirty="0" sz="24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it's</a:t>
            </a:r>
            <a:r>
              <a:rPr dirty="0" sz="24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evident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logistic</a:t>
            </a:r>
            <a:r>
              <a:rPr dirty="0" sz="2400" spc="-5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regression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4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exhibits</a:t>
            </a:r>
            <a:r>
              <a:rPr dirty="0" sz="24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4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highest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accuracy</a:t>
            </a:r>
            <a:r>
              <a:rPr dirty="0" sz="24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00AFEF"/>
                </a:solidFill>
                <a:latin typeface="Carlito"/>
                <a:cs typeface="Carlito"/>
              </a:rPr>
              <a:t>(0.833),</a:t>
            </a:r>
            <a:r>
              <a:rPr dirty="0" sz="2400" spc="-6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while</a:t>
            </a:r>
            <a:r>
              <a:rPr dirty="0" sz="24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k-nearest</a:t>
            </a:r>
            <a:r>
              <a:rPr dirty="0" sz="2400" spc="-5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neighbors</a:t>
            </a:r>
            <a:r>
              <a:rPr dirty="0" sz="24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00AFEF"/>
                </a:solidFill>
                <a:latin typeface="Carlito"/>
                <a:cs typeface="Carlito"/>
              </a:rPr>
              <a:t>(KNN)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demonstrates</a:t>
            </a:r>
            <a:r>
              <a:rPr dirty="0" sz="24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292929"/>
                </a:solidFill>
                <a:latin typeface="Carlito"/>
                <a:cs typeface="Carlito"/>
              </a:rPr>
              <a:t>lowest</a:t>
            </a:r>
            <a:r>
              <a:rPr dirty="0" sz="2400" spc="-1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Carlito"/>
                <a:cs typeface="Carlito"/>
              </a:rPr>
              <a:t>accuracy</a:t>
            </a:r>
            <a:r>
              <a:rPr dirty="0" sz="2400" spc="-10">
                <a:solidFill>
                  <a:srgbClr val="00AFEF"/>
                </a:solidFill>
                <a:latin typeface="Carlito"/>
                <a:cs typeface="Carlito"/>
              </a:rPr>
              <a:t>(0.611).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Classification</a:t>
            </a:r>
            <a:r>
              <a:rPr dirty="0" spc="-130"/>
              <a:t> </a:t>
            </a:r>
            <a:r>
              <a:rPr dirty="0" spc="-10"/>
              <a:t>Accuracy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407408" y="1363980"/>
            <a:ext cx="7139940" cy="4421505"/>
            <a:chOff x="4407408" y="1363980"/>
            <a:chExt cx="7139940" cy="44215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7408" y="1363980"/>
              <a:ext cx="7139940" cy="44211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6948" y="1493520"/>
              <a:ext cx="6885431" cy="416661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8403" y="1644395"/>
            <a:ext cx="5892165" cy="4506595"/>
            <a:chOff x="5518403" y="1644395"/>
            <a:chExt cx="5892165" cy="45065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403" y="1644395"/>
              <a:ext cx="5891784" cy="45064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943" y="1773935"/>
              <a:ext cx="5637276" cy="425196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98423" y="1540002"/>
            <a:ext cx="4827905" cy="2884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3873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confusion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matrix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logistic regression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indicates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effectively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distinguishes</a:t>
            </a:r>
            <a:r>
              <a:rPr dirty="0" sz="2200" spc="-9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between different</a:t>
            </a:r>
            <a:r>
              <a:rPr dirty="0" sz="2200" spc="-114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classes.</a:t>
            </a: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However,</a:t>
            </a:r>
            <a:r>
              <a:rPr dirty="0" sz="22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notable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issue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lies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false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positives,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unsuccessful</a:t>
            </a:r>
            <a:r>
              <a:rPr dirty="0" sz="22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landings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incorrectly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classified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by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model.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Confusion</a:t>
            </a:r>
            <a:r>
              <a:rPr dirty="0" spc="-185"/>
              <a:t> </a:t>
            </a:r>
            <a:r>
              <a:rPr dirty="0" spc="-10"/>
              <a:t>Matrix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36828" y="1458239"/>
            <a:ext cx="10624185" cy="438785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52525"/>
                </a:solidFill>
                <a:latin typeface="Carlito"/>
                <a:cs typeface="Carlito"/>
              </a:rPr>
              <a:t>Heavy</a:t>
            </a:r>
            <a:r>
              <a:rPr dirty="0" sz="2200" spc="-4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52525"/>
                </a:solidFill>
                <a:latin typeface="Carlito"/>
                <a:cs typeface="Carlito"/>
              </a:rPr>
              <a:t>Payloads</a:t>
            </a:r>
            <a:r>
              <a:rPr dirty="0" sz="22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associated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higher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frequency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successful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landings.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Orbits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30">
                <a:solidFill>
                  <a:srgbClr val="00AFEF"/>
                </a:solidFill>
                <a:latin typeface="Carlito"/>
                <a:cs typeface="Carlito"/>
              </a:rPr>
              <a:t>ES-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L1,</a:t>
            </a:r>
            <a:r>
              <a:rPr dirty="0" sz="2200" spc="-4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GEO,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HEO</a:t>
            </a:r>
            <a:r>
              <a:rPr dirty="0" sz="2200" spc="-3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52525"/>
                </a:solidFill>
                <a:latin typeface="Carlito"/>
                <a:cs typeface="Carlito"/>
              </a:rPr>
              <a:t>and</a:t>
            </a:r>
            <a:r>
              <a:rPr dirty="0" sz="2200" spc="-6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SSO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demonstrate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rates.</a:t>
            </a: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There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Positive</a:t>
            </a:r>
            <a:r>
              <a:rPr dirty="0" sz="2200" spc="-5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correlation</a:t>
            </a:r>
            <a:r>
              <a:rPr dirty="0" sz="2200" spc="-4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2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number</a:t>
            </a:r>
            <a:r>
              <a:rPr dirty="0" sz="2200" spc="-4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of</a:t>
            </a:r>
            <a:r>
              <a:rPr dirty="0" sz="2200" spc="-4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flights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conducted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and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success</a:t>
            </a:r>
            <a:r>
              <a:rPr dirty="0" sz="2200" spc="-3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rate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that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site.</a:t>
            </a:r>
            <a:endParaRPr sz="2200">
              <a:latin typeface="Carlito"/>
              <a:cs typeface="Carlito"/>
            </a:endParaRPr>
          </a:p>
          <a:p>
            <a:pPr marL="241300" marR="327660" indent="-228600">
              <a:lnSpc>
                <a:spcPts val="211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been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steady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rise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since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2013,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exception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noticeable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drop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2018.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first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successful</a:t>
            </a:r>
            <a:r>
              <a:rPr dirty="0" sz="2200" spc="-4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ground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pad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occurred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December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22,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2015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ts val="2375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KSC</a:t>
            </a:r>
            <a:r>
              <a:rPr dirty="0" sz="2200" spc="-3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00AFEF"/>
                </a:solidFill>
                <a:latin typeface="Carlito"/>
                <a:cs typeface="Carlito"/>
              </a:rPr>
              <a:t>LC-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39A</a:t>
            </a:r>
            <a:r>
              <a:rPr dirty="0" sz="2200" spc="-3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highest</a:t>
            </a:r>
            <a:r>
              <a:rPr dirty="0" sz="2200" spc="-3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launches,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while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ts val="2375"/>
              </a:lnSpc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CCAFS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00AFEF"/>
                </a:solidFill>
                <a:latin typeface="Carlito"/>
                <a:cs typeface="Carlito"/>
              </a:rPr>
              <a:t>SLC-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40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fewest</a:t>
            </a:r>
            <a:r>
              <a:rPr dirty="0" sz="2200" spc="-3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launches.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Logistic</a:t>
            </a:r>
            <a:r>
              <a:rPr dirty="0" sz="2200" spc="-4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0AFEF"/>
                </a:solidFill>
                <a:latin typeface="Carlito"/>
                <a:cs typeface="Carlito"/>
              </a:rPr>
              <a:t>Regression</a:t>
            </a:r>
            <a:r>
              <a:rPr dirty="0" sz="2200" spc="-5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best</a:t>
            </a:r>
            <a:r>
              <a:rPr dirty="0" sz="2200" spc="-2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machine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learning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algorithm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this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task.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KNN</a:t>
            </a:r>
            <a:r>
              <a:rPr dirty="0" sz="2200" spc="-6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demonstrates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00AFEF"/>
                </a:solidFill>
                <a:latin typeface="Carlito"/>
                <a:cs typeface="Carlito"/>
              </a:rPr>
              <a:t>lowest</a:t>
            </a:r>
            <a:r>
              <a:rPr dirty="0" sz="2200" spc="-55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accuracy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this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task.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Other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companies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could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use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these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factors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compete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SpaceX.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698523"/>
            <a:ext cx="8279130" cy="1050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8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All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codes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available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my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GitHub: </a:t>
            </a:r>
            <a:r>
              <a:rPr dirty="0" u="sng" sz="22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https://github.com/Steshitaya28/SpaceX-</a:t>
            </a:r>
            <a:r>
              <a:rPr dirty="0" u="sng" sz="2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Applied-</a:t>
            </a:r>
            <a:r>
              <a:rPr dirty="0" u="sng" sz="22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Data-Science-</a:t>
            </a:r>
            <a:r>
              <a:rPr dirty="0" u="sng" sz="2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Capstone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847CA"/>
          </a:solidFill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85752" y="6443726"/>
            <a:ext cx="1289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4280" y="1136265"/>
            <a:ext cx="10982960" cy="4995545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200" spc="-10">
                <a:solidFill>
                  <a:srgbClr val="0A48CA"/>
                </a:solidFill>
                <a:latin typeface="Carlito"/>
                <a:cs typeface="Carlito"/>
              </a:rPr>
              <a:t>Executive</a:t>
            </a:r>
            <a:r>
              <a:rPr dirty="0" sz="2200" spc="-85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0A48CA"/>
                </a:solidFill>
                <a:latin typeface="Carlito"/>
                <a:cs typeface="Carlito"/>
              </a:rPr>
              <a:t>Summary</a:t>
            </a:r>
            <a:endParaRPr sz="2200">
              <a:latin typeface="Carlito"/>
              <a:cs typeface="Carlito"/>
            </a:endParaRPr>
          </a:p>
          <a:p>
            <a:pPr marL="240665" indent="-21590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methodology:</a:t>
            </a:r>
            <a:endParaRPr sz="2000">
              <a:latin typeface="Carlito"/>
              <a:cs typeface="Carlito"/>
            </a:endParaRPr>
          </a:p>
          <a:p>
            <a:pPr lvl="1" marL="697865" indent="-215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Data</a:t>
            </a:r>
            <a:r>
              <a:rPr dirty="0" sz="1900" spc="-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Collection</a:t>
            </a:r>
            <a:r>
              <a:rPr dirty="0" sz="1900" spc="-4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has</a:t>
            </a:r>
            <a:r>
              <a:rPr dirty="0" sz="1900" spc="-6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been</a:t>
            </a:r>
            <a:r>
              <a:rPr dirty="0" sz="1900" spc="-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performed</a:t>
            </a:r>
            <a:r>
              <a:rPr dirty="0" sz="1900" spc="-5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using</a:t>
            </a:r>
            <a:r>
              <a:rPr dirty="0" sz="1900" spc="-6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SpaceX</a:t>
            </a:r>
            <a:r>
              <a:rPr dirty="0" sz="1900" spc="-6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REST</a:t>
            </a:r>
            <a:r>
              <a:rPr dirty="0" sz="1900" spc="-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API</a:t>
            </a:r>
            <a:r>
              <a:rPr dirty="0" sz="1900" spc="-5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and</a:t>
            </a:r>
            <a:r>
              <a:rPr dirty="0" sz="1900" spc="-6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Web</a:t>
            </a:r>
            <a:r>
              <a:rPr dirty="0" sz="1900" spc="-6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Scraping</a:t>
            </a:r>
            <a:r>
              <a:rPr dirty="0" sz="1900" spc="-6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related</a:t>
            </a:r>
            <a:r>
              <a:rPr dirty="0" sz="1900" spc="-5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wiki</a:t>
            </a:r>
            <a:r>
              <a:rPr dirty="0" sz="1900" spc="-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pages.</a:t>
            </a:r>
            <a:endParaRPr sz="1900">
              <a:latin typeface="Carlito"/>
              <a:cs typeface="Carlito"/>
            </a:endParaRPr>
          </a:p>
          <a:p>
            <a:pPr marL="240665" indent="-215900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Perform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wrangling</a:t>
            </a:r>
            <a:endParaRPr sz="2000">
              <a:latin typeface="Carlito"/>
              <a:cs typeface="Carlito"/>
            </a:endParaRPr>
          </a:p>
          <a:p>
            <a:pPr lvl="1" marL="697865" indent="-215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 spc="-20">
                <a:solidFill>
                  <a:srgbClr val="767070"/>
                </a:solidFill>
                <a:latin typeface="Carlito"/>
                <a:cs typeface="Carlito"/>
              </a:rPr>
              <a:t>Transitioned</a:t>
            </a:r>
            <a:r>
              <a:rPr dirty="0" sz="1900" spc="-1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Landing</a:t>
            </a:r>
            <a:r>
              <a:rPr dirty="0" sz="1900" spc="-2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Outcomes</a:t>
            </a:r>
            <a:r>
              <a:rPr dirty="0" sz="1900" spc="-3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to</a:t>
            </a:r>
            <a:r>
              <a:rPr dirty="0" sz="1900" spc="-4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classes</a:t>
            </a:r>
            <a:r>
              <a:rPr dirty="0" sz="1900" spc="-5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1(Successful</a:t>
            </a:r>
            <a:r>
              <a:rPr dirty="0" sz="1900" spc="-5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landing)</a:t>
            </a:r>
            <a:r>
              <a:rPr dirty="0" sz="1900" spc="-1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and</a:t>
            </a:r>
            <a:r>
              <a:rPr dirty="0" sz="1900" spc="-3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0(Unsuccessful</a:t>
            </a:r>
            <a:r>
              <a:rPr dirty="0" sz="1900" spc="-4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Landing).</a:t>
            </a:r>
            <a:endParaRPr sz="1900">
              <a:latin typeface="Carlito"/>
              <a:cs typeface="Carlito"/>
            </a:endParaRPr>
          </a:p>
          <a:p>
            <a:pPr marL="240665" indent="-215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Perform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exploratory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(EDA)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:</a:t>
            </a:r>
            <a:endParaRPr sz="2000">
              <a:latin typeface="Carlito"/>
              <a:cs typeface="Carlito"/>
            </a:endParaRPr>
          </a:p>
          <a:p>
            <a:pPr lvl="1" marL="697865" indent="-215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Derived</a:t>
            </a:r>
            <a:r>
              <a:rPr dirty="0" sz="1800" spc="-25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insights</a:t>
            </a:r>
            <a:r>
              <a:rPr dirty="0" sz="1800" spc="-3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using</a:t>
            </a:r>
            <a:r>
              <a:rPr dirty="0" sz="1800" spc="-3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767070"/>
                </a:solidFill>
                <a:latin typeface="Carlito"/>
                <a:cs typeface="Carlito"/>
              </a:rPr>
              <a:t>visualization</a:t>
            </a:r>
            <a:r>
              <a:rPr dirty="0" sz="1800" spc="-3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and</a:t>
            </a:r>
            <a:r>
              <a:rPr dirty="0" sz="1800" spc="-20">
                <a:solidFill>
                  <a:srgbClr val="7B7B7B"/>
                </a:solidFill>
                <a:latin typeface="Carlito"/>
                <a:cs typeface="Carlito"/>
              </a:rPr>
              <a:t> SQL.</a:t>
            </a:r>
            <a:endParaRPr sz="1800">
              <a:latin typeface="Carlito"/>
              <a:cs typeface="Carlito"/>
            </a:endParaRPr>
          </a:p>
          <a:p>
            <a:pPr marL="240665" indent="-215900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Perform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visual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:</a:t>
            </a:r>
            <a:endParaRPr sz="2000">
              <a:latin typeface="Carlito"/>
              <a:cs typeface="Carlito"/>
            </a:endParaRPr>
          </a:p>
          <a:p>
            <a:pPr algn="r" lvl="1" marL="215900" marR="5156200" indent="-215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15900" algn="l"/>
              </a:tabLst>
            </a:pP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Used</a:t>
            </a:r>
            <a:r>
              <a:rPr dirty="0" sz="1800" spc="-4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67070"/>
                </a:solidFill>
                <a:latin typeface="Carlito"/>
                <a:cs typeface="Carlito"/>
              </a:rPr>
              <a:t>Folium</a:t>
            </a:r>
            <a:r>
              <a:rPr dirty="0" sz="1800" spc="-2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Plotly</a:t>
            </a:r>
            <a:r>
              <a:rPr dirty="0" sz="1800" spc="-3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Dash</a:t>
            </a:r>
            <a:r>
              <a:rPr dirty="0" sz="1800" spc="-25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perform</a:t>
            </a:r>
            <a:r>
              <a:rPr dirty="0" sz="1800" spc="-4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7B7B7B"/>
                </a:solidFill>
                <a:latin typeface="Carlito"/>
                <a:cs typeface="Carlito"/>
              </a:rPr>
              <a:t>visual</a:t>
            </a:r>
            <a:r>
              <a:rPr dirty="0" sz="1800" spc="-50">
                <a:solidFill>
                  <a:srgbClr val="7B7B7B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7B7B7B"/>
                </a:solidFill>
                <a:latin typeface="Carlito"/>
                <a:cs typeface="Carlito"/>
              </a:rPr>
              <a:t>analysis.</a:t>
            </a:r>
            <a:endParaRPr sz="1800">
              <a:latin typeface="Carlito"/>
              <a:cs typeface="Carlito"/>
            </a:endParaRPr>
          </a:p>
          <a:p>
            <a:pPr algn="r" marL="215900" marR="5149215" indent="-215900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15900" algn="l"/>
              </a:tabLst>
            </a:pP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Perform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predictive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using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classification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models</a:t>
            </a:r>
            <a:endParaRPr sz="2000">
              <a:latin typeface="Carlito"/>
              <a:cs typeface="Carlito"/>
            </a:endParaRPr>
          </a:p>
          <a:p>
            <a:pPr lvl="1" marL="697865" indent="-215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Used</a:t>
            </a:r>
            <a:r>
              <a:rPr dirty="0" sz="1900" spc="37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models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like</a:t>
            </a:r>
            <a:r>
              <a:rPr dirty="0" sz="1900" spc="38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SVM</a:t>
            </a:r>
            <a:r>
              <a:rPr dirty="0" sz="1900" spc="37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,</a:t>
            </a:r>
            <a:r>
              <a:rPr dirty="0" sz="1900" spc="3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Logistic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Regression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,</a:t>
            </a:r>
            <a:r>
              <a:rPr dirty="0" sz="1900" spc="3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KNN</a:t>
            </a:r>
            <a:r>
              <a:rPr dirty="0" sz="1900" spc="3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,</a:t>
            </a:r>
            <a:r>
              <a:rPr dirty="0" sz="1900" spc="37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etc.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along</a:t>
            </a:r>
            <a:r>
              <a:rPr dirty="0" sz="1900" spc="37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with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GridSearchCV</a:t>
            </a:r>
            <a:r>
              <a:rPr dirty="0" sz="1900" spc="39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to</a:t>
            </a:r>
            <a:r>
              <a:rPr dirty="0" sz="1900" spc="37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find</a:t>
            </a:r>
            <a:r>
              <a:rPr dirty="0" sz="1900" spc="37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the</a:t>
            </a:r>
            <a:r>
              <a:rPr dirty="0" sz="1900" spc="3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Carlito"/>
                <a:cs typeface="Carlito"/>
              </a:rPr>
              <a:t>best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10030" y="6106464"/>
            <a:ext cx="3542029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parameters</a:t>
            </a:r>
            <a:r>
              <a:rPr dirty="0" sz="1900" spc="-5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for</a:t>
            </a:r>
            <a:r>
              <a:rPr dirty="0" sz="1900" spc="-8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creating</a:t>
            </a:r>
            <a:r>
              <a:rPr dirty="0" sz="1900" spc="-5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>
                <a:solidFill>
                  <a:srgbClr val="767070"/>
                </a:solidFill>
                <a:latin typeface="Carlito"/>
                <a:cs typeface="Carlito"/>
              </a:rPr>
              <a:t>the</a:t>
            </a:r>
            <a:r>
              <a:rPr dirty="0" sz="1900" spc="-65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dirty="0" sz="1900" spc="-10">
                <a:solidFill>
                  <a:srgbClr val="767070"/>
                </a:solidFill>
                <a:latin typeface="Carlito"/>
                <a:cs typeface="Carlito"/>
              </a:rPr>
              <a:t>models.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3941"/>
            <a:ext cx="259016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03926" y="1710689"/>
            <a:ext cx="5820410" cy="373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9271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methodology,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two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robust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sources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integrated: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00AFEF"/>
                </a:solidFill>
                <a:latin typeface="Carlito"/>
                <a:cs typeface="Carlito"/>
              </a:rPr>
              <a:t>SpaceX</a:t>
            </a:r>
            <a:r>
              <a:rPr dirty="0" sz="2200" spc="-45" b="1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00AFEF"/>
                </a:solidFill>
                <a:latin typeface="Carlito"/>
                <a:cs typeface="Carlito"/>
              </a:rPr>
              <a:t>API</a:t>
            </a:r>
            <a:r>
              <a:rPr dirty="0" sz="2200" spc="-40" b="1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 b="1">
                <a:solidFill>
                  <a:srgbClr val="00AFEF"/>
                </a:solidFill>
                <a:latin typeface="Carlito"/>
                <a:cs typeface="Carlito"/>
              </a:rPr>
              <a:t>Web </a:t>
            </a:r>
            <a:r>
              <a:rPr dirty="0" sz="2200" b="1">
                <a:solidFill>
                  <a:srgbClr val="00AFEF"/>
                </a:solidFill>
                <a:latin typeface="Carlito"/>
                <a:cs typeface="Carlito"/>
              </a:rPr>
              <a:t>Scraping</a:t>
            </a:r>
            <a:r>
              <a:rPr dirty="0" sz="2200" spc="-125" b="1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techniques.</a:t>
            </a: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Through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SpaceX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API,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structured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is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accessed</a:t>
            </a:r>
            <a:r>
              <a:rPr dirty="0" sz="2200" spc="-8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directly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SpaceX's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servers,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ensuring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reliability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accuracy.</a:t>
            </a:r>
            <a:endParaRPr sz="2200">
              <a:latin typeface="Carlito"/>
              <a:cs typeface="Carlito"/>
            </a:endParaRPr>
          </a:p>
          <a:p>
            <a:pPr marL="241300" marR="374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Additionally,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web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scraping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employed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extract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valuable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insights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relevant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web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pages,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enriching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dataset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comprehensive information.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10"/>
              <a:t>Collection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275332"/>
            <a:ext cx="4654296" cy="290779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0001" rIns="0" bIns="0" rtlCol="0" vert="horz">
            <a:spAutoFit/>
          </a:bodyPr>
          <a:lstStyle/>
          <a:p>
            <a:pPr marL="395605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70"/>
              <a:t> </a:t>
            </a:r>
            <a:r>
              <a:rPr dirty="0"/>
              <a:t>Collection</a:t>
            </a:r>
            <a:r>
              <a:rPr dirty="0" spc="-40"/>
              <a:t> </a:t>
            </a:r>
            <a:r>
              <a:rPr dirty="0" spc="475">
                <a:latin typeface="Trebuchet MS"/>
                <a:cs typeface="Trebuchet MS"/>
              </a:rPr>
              <a:t>–</a:t>
            </a:r>
            <a:r>
              <a:rPr dirty="0" spc="-295">
                <a:latin typeface="Trebuchet MS"/>
                <a:cs typeface="Trebuchet MS"/>
              </a:rPr>
              <a:t> </a:t>
            </a:r>
            <a:r>
              <a:rPr dirty="0"/>
              <a:t>SpaceX</a:t>
            </a:r>
            <a:r>
              <a:rPr dirty="0" spc="-85"/>
              <a:t> </a:t>
            </a:r>
            <a:r>
              <a:rPr dirty="0" spc="-25"/>
              <a:t>API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6700" y="2169039"/>
            <a:ext cx="5087310" cy="245422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08736" y="1488276"/>
            <a:ext cx="9932670" cy="42576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35"/>
              </a:spcBef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section,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we'll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utilize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targeted </a:t>
            </a:r>
            <a:r>
              <a:rPr dirty="0" sz="2000" spc="-105">
                <a:latin typeface="Arial"/>
                <a:cs typeface="Arial"/>
              </a:rPr>
              <a:t>API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endpoint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obtain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historical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5">
                <a:latin typeface="Arial"/>
                <a:cs typeface="Arial"/>
              </a:rPr>
              <a:t>launch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vital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our </a:t>
            </a:r>
            <a:r>
              <a:rPr dirty="0" sz="2000" spc="-85">
                <a:latin typeface="Arial"/>
                <a:cs typeface="Arial"/>
              </a:rPr>
              <a:t>analysis.The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following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are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key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 marL="449580" marR="4388485" indent="-218440">
              <a:lnSpc>
                <a:spcPct val="101499"/>
              </a:lnSpc>
              <a:spcBef>
                <a:spcPts val="1010"/>
              </a:spcBef>
              <a:buFont typeface="Symbol"/>
              <a:buChar char=""/>
              <a:tabLst>
                <a:tab pos="450850" algn="l"/>
              </a:tabLst>
            </a:pPr>
            <a:r>
              <a:rPr dirty="0" sz="2000" spc="-105" b="1">
                <a:latin typeface="Arial"/>
                <a:cs typeface="Arial"/>
              </a:rPr>
              <a:t>Targeted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40" b="1">
                <a:latin typeface="Arial"/>
                <a:cs typeface="Arial"/>
              </a:rPr>
              <a:t>API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spc="-114" b="1">
                <a:latin typeface="Arial"/>
                <a:cs typeface="Arial"/>
              </a:rPr>
              <a:t>Endpoint: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Utilizing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specific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URL </a:t>
            </a:r>
            <a:r>
              <a:rPr dirty="0" sz="2000" spc="-9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14">
                <a:latin typeface="Arial"/>
                <a:cs typeface="Arial"/>
              </a:rPr>
              <a:t>access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desired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endpoint.</a:t>
            </a:r>
            <a:endParaRPr sz="2000">
              <a:latin typeface="Arial"/>
              <a:cs typeface="Arial"/>
            </a:endParaRPr>
          </a:p>
          <a:p>
            <a:pPr marL="449580" marR="4909820" indent="-218440">
              <a:lnSpc>
                <a:spcPct val="102000"/>
              </a:lnSpc>
              <a:spcBef>
                <a:spcPts val="240"/>
              </a:spcBef>
              <a:buFont typeface="Symbol"/>
              <a:buChar char=""/>
              <a:tabLst>
                <a:tab pos="450850" algn="l"/>
              </a:tabLst>
            </a:pPr>
            <a:r>
              <a:rPr dirty="0" sz="2000" spc="-200" b="1">
                <a:latin typeface="Arial"/>
                <a:cs typeface="Arial"/>
              </a:rPr>
              <a:t>GET</a:t>
            </a:r>
            <a:r>
              <a:rPr dirty="0" sz="2000" spc="-170" b="1">
                <a:latin typeface="Arial"/>
                <a:cs typeface="Arial"/>
              </a:rPr>
              <a:t> </a:t>
            </a:r>
            <a:r>
              <a:rPr dirty="0" sz="2000" spc="-145" b="1">
                <a:latin typeface="Arial"/>
                <a:cs typeface="Arial"/>
              </a:rPr>
              <a:t>Request</a:t>
            </a:r>
            <a:r>
              <a:rPr dirty="0" sz="2000" spc="10" b="1">
                <a:latin typeface="Arial"/>
                <a:cs typeface="Arial"/>
              </a:rPr>
              <a:t> </a:t>
            </a:r>
            <a:r>
              <a:rPr dirty="0" sz="2000" spc="-145" b="1">
                <a:latin typeface="Arial"/>
                <a:cs typeface="Arial"/>
              </a:rPr>
              <a:t>Execution: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Employing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 spc="-25">
                <a:latin typeface="Arial"/>
                <a:cs typeface="Arial"/>
              </a:rPr>
              <a:t>	</a:t>
            </a:r>
            <a:r>
              <a:rPr dirty="0" sz="2000" spc="-35">
                <a:latin typeface="Arial"/>
                <a:cs typeface="Arial"/>
              </a:rPr>
              <a:t>requests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execute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00">
                <a:latin typeface="Arial"/>
                <a:cs typeface="Arial"/>
              </a:rPr>
              <a:t>GET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request,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 spc="-30">
                <a:latin typeface="Arial"/>
                <a:cs typeface="Arial"/>
              </a:rPr>
              <a:t>ensuring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seamless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retrieval.</a:t>
            </a:r>
            <a:endParaRPr sz="2000">
              <a:latin typeface="Arial"/>
              <a:cs typeface="Arial"/>
            </a:endParaRPr>
          </a:p>
          <a:p>
            <a:pPr marL="449580" marR="4404995" indent="-218440">
              <a:lnSpc>
                <a:spcPct val="102200"/>
              </a:lnSpc>
              <a:spcBef>
                <a:spcPts val="235"/>
              </a:spcBef>
              <a:buFont typeface="Symbol"/>
              <a:buChar char=""/>
              <a:tabLst>
                <a:tab pos="450850" algn="l"/>
              </a:tabLst>
            </a:pPr>
            <a:r>
              <a:rPr dirty="0" sz="2000" spc="-225" b="1">
                <a:latin typeface="Arial"/>
                <a:cs typeface="Arial"/>
              </a:rPr>
              <a:t>JSON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130" b="1">
                <a:latin typeface="Arial"/>
                <a:cs typeface="Arial"/>
              </a:rPr>
              <a:t>Transformation: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Converting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retrieved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 spc="-50">
                <a:latin typeface="Arial"/>
                <a:cs typeface="Arial"/>
              </a:rPr>
              <a:t>response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200">
                <a:latin typeface="Arial"/>
                <a:cs typeface="Arial"/>
              </a:rPr>
              <a:t>JSON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format,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facilitating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easy </a:t>
            </a:r>
            <a:r>
              <a:rPr dirty="0" sz="2000" spc="-2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interpretation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manipulation.</a:t>
            </a:r>
            <a:endParaRPr sz="2000">
              <a:latin typeface="Arial"/>
              <a:cs typeface="Arial"/>
            </a:endParaRPr>
          </a:p>
          <a:p>
            <a:pPr marL="103505" marR="2898140">
              <a:lnSpc>
                <a:spcPct val="140000"/>
              </a:lnSpc>
              <a:spcBef>
                <a:spcPts val="685"/>
              </a:spcBef>
            </a:pPr>
            <a:r>
              <a:rPr dirty="0" sz="2000">
                <a:latin typeface="Carlito"/>
                <a:cs typeface="Carlito"/>
              </a:rPr>
              <a:t>GitHub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URL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related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notebook: </a:t>
            </a: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https://github.com/Steshitaya28/SpaceX-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Data-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Collection-using-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API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2960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20"/>
              <a:t> </a:t>
            </a:r>
            <a:r>
              <a:rPr dirty="0"/>
              <a:t>Collection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110"/>
              <a:t> </a:t>
            </a:r>
            <a:r>
              <a:rPr dirty="0" spc="-10"/>
              <a:t>Scraping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6328" y="1942024"/>
            <a:ext cx="5050860" cy="29283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93495" y="1458854"/>
            <a:ext cx="10270490" cy="494728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942975">
              <a:lnSpc>
                <a:spcPct val="103299"/>
              </a:lnSpc>
              <a:spcBef>
                <a:spcPts val="45"/>
              </a:spcBef>
            </a:pPr>
            <a:r>
              <a:rPr dirty="0" sz="2000">
                <a:latin typeface="Arial"/>
                <a:cs typeface="Arial"/>
              </a:rPr>
              <a:t>In this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segment,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we'll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employ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Python's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BeautifulSoup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to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scrape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HTML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tables </a:t>
            </a:r>
            <a:r>
              <a:rPr dirty="0" sz="2000">
                <a:latin typeface="Arial"/>
                <a:cs typeface="Arial"/>
              </a:rPr>
              <a:t>containing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Falcon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9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launch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>
                <a:latin typeface="Arial"/>
                <a:cs typeface="Arial"/>
              </a:rPr>
              <a:t>records.Following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objectives:</a:t>
            </a:r>
            <a:endParaRPr sz="2000">
              <a:latin typeface="Arial"/>
              <a:cs typeface="Arial"/>
            </a:endParaRPr>
          </a:p>
          <a:p>
            <a:pPr marL="462915" marR="5782310" indent="-224790">
              <a:lnSpc>
                <a:spcPct val="103200"/>
              </a:lnSpc>
              <a:spcBef>
                <a:spcPts val="1005"/>
              </a:spcBef>
              <a:buFont typeface="Symbol"/>
              <a:buChar char=""/>
              <a:tabLst>
                <a:tab pos="464184" algn="l"/>
              </a:tabLst>
            </a:pPr>
            <a:r>
              <a:rPr dirty="0" sz="2000" spc="-85" b="1">
                <a:latin typeface="Arial"/>
                <a:cs typeface="Arial"/>
              </a:rPr>
              <a:t>Web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110" b="1">
                <a:latin typeface="Arial"/>
                <a:cs typeface="Arial"/>
              </a:rPr>
              <a:t>Scraping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35" b="1">
                <a:latin typeface="Arial"/>
                <a:cs typeface="Arial"/>
              </a:rPr>
              <a:t>with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BeautifulSoup: </a:t>
            </a:r>
            <a:r>
              <a:rPr dirty="0" sz="2000" spc="-25" b="1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Leveraging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BeautifulSoup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extract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HTML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tables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containing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Falcon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9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launch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records.</a:t>
            </a:r>
            <a:endParaRPr sz="2000">
              <a:latin typeface="Arial"/>
              <a:cs typeface="Arial"/>
            </a:endParaRPr>
          </a:p>
          <a:p>
            <a:pPr marL="462915" marR="5648325" indent="-224790">
              <a:lnSpc>
                <a:spcPct val="103099"/>
              </a:lnSpc>
              <a:spcBef>
                <a:spcPts val="245"/>
              </a:spcBef>
              <a:buFont typeface="Symbol"/>
              <a:buChar char=""/>
              <a:tabLst>
                <a:tab pos="464184" algn="l"/>
              </a:tabLst>
            </a:pPr>
            <a:r>
              <a:rPr dirty="0" sz="2000" spc="-10" b="1">
                <a:latin typeface="Arial"/>
                <a:cs typeface="Arial"/>
              </a:rPr>
              <a:t>Data</a:t>
            </a:r>
            <a:r>
              <a:rPr dirty="0" sz="2000" spc="-120" b="1">
                <a:latin typeface="Arial"/>
                <a:cs typeface="Arial"/>
              </a:rPr>
              <a:t> </a:t>
            </a:r>
            <a:r>
              <a:rPr dirty="0" sz="2000" spc="-105" b="1">
                <a:latin typeface="Arial"/>
                <a:cs typeface="Arial"/>
              </a:rPr>
              <a:t>Parsing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45" b="1">
                <a:latin typeface="Arial"/>
                <a:cs typeface="Arial"/>
              </a:rPr>
              <a:t>and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30" b="1">
                <a:latin typeface="Arial"/>
                <a:cs typeface="Arial"/>
              </a:rPr>
              <a:t>Transformation: </a:t>
            </a:r>
            <a:r>
              <a:rPr dirty="0" sz="2000" spc="-30" b="1">
                <a:latin typeface="Arial"/>
                <a:cs typeface="Arial"/>
              </a:rPr>
              <a:t>	</a:t>
            </a:r>
            <a:r>
              <a:rPr dirty="0" sz="2000" spc="-20">
                <a:latin typeface="Arial"/>
                <a:cs typeface="Arial"/>
              </a:rPr>
              <a:t>Parsing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scraped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 spc="-25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structured</a:t>
            </a:r>
            <a:r>
              <a:rPr dirty="0" sz="2000" spc="1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format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suitable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analysis.</a:t>
            </a:r>
            <a:endParaRPr sz="2000">
              <a:latin typeface="Arial"/>
              <a:cs typeface="Arial"/>
            </a:endParaRPr>
          </a:p>
          <a:p>
            <a:pPr marL="462915" indent="-224790">
              <a:lnSpc>
                <a:spcPct val="100000"/>
              </a:lnSpc>
              <a:spcBef>
                <a:spcPts val="320"/>
              </a:spcBef>
              <a:buFont typeface="Symbol"/>
              <a:buChar char=""/>
              <a:tabLst>
                <a:tab pos="462915" algn="l"/>
              </a:tabLst>
            </a:pPr>
            <a:r>
              <a:rPr dirty="0" sz="2000" spc="-75" b="1">
                <a:latin typeface="Arial"/>
                <a:cs typeface="Arial"/>
              </a:rPr>
              <a:t>Creating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0" b="1">
                <a:latin typeface="Arial"/>
                <a:cs typeface="Arial"/>
              </a:rPr>
              <a:t>Clean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70" b="1">
                <a:latin typeface="Arial"/>
                <a:cs typeface="Arial"/>
              </a:rPr>
              <a:t>Dataset: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Converting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parsed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Pandas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DataFrame.</a:t>
            </a:r>
            <a:endParaRPr sz="2000">
              <a:latin typeface="Arial"/>
              <a:cs typeface="Arial"/>
            </a:endParaRPr>
          </a:p>
          <a:p>
            <a:pPr marL="72390">
              <a:lnSpc>
                <a:spcPct val="100000"/>
              </a:lnSpc>
              <a:spcBef>
                <a:spcPts val="375"/>
              </a:spcBef>
            </a:pPr>
            <a:r>
              <a:rPr dirty="0" sz="2000">
                <a:latin typeface="Carlito"/>
                <a:cs typeface="Carlito"/>
              </a:rPr>
              <a:t>GitHub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URL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of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the</a:t>
            </a:r>
            <a:r>
              <a:rPr dirty="0" sz="2000" spc="-2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related</a:t>
            </a:r>
            <a:r>
              <a:rPr dirty="0" sz="2000" spc="-20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notebook:</a:t>
            </a:r>
            <a:endParaRPr sz="2000">
              <a:latin typeface="Carlito"/>
              <a:cs typeface="Carlito"/>
            </a:endParaRPr>
          </a:p>
          <a:p>
            <a:pPr marL="72390">
              <a:lnSpc>
                <a:spcPct val="100000"/>
              </a:lnSpc>
            </a:pP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https://github.com/Steshitaya28/SpaceX-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Applied-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Data-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Science-Capstone/blob/main/SpaceX-Data-</a:t>
            </a:r>
            <a:endParaRPr sz="2000">
              <a:latin typeface="Carlito"/>
              <a:cs typeface="Carlito"/>
            </a:endParaRPr>
          </a:p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Collection-using-WebScraping.ipynb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2024-04-26T08:44:24Z</dcterms:created>
  <dcterms:modified xsi:type="dcterms:W3CDTF">2024-04-26T08:44:24Z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2024-04-26T00:00:00Z</vt:filetime>
  </property>
  <property fmtid="{D5CDD505-2E9C-101B-9397-08002B2CF9AE}" pid="5" name="Producer">
    <vt:lpwstr>3-Heights(TM) PDF Security Shell 4.8.25.2 (http://www.pdf-tools.com)</vt:lpwstr>
  </property>
</Properties>
</file>